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30"/>
  </p:notesMasterIdLst>
  <p:handoutMasterIdLst>
    <p:handoutMasterId r:id="rId31"/>
  </p:handoutMasterIdLst>
  <p:sldIdLst>
    <p:sldId id="803" r:id="rId2"/>
    <p:sldId id="917" r:id="rId3"/>
    <p:sldId id="925" r:id="rId4"/>
    <p:sldId id="928" r:id="rId5"/>
    <p:sldId id="926" r:id="rId6"/>
    <p:sldId id="309" r:id="rId7"/>
    <p:sldId id="429" r:id="rId8"/>
    <p:sldId id="384" r:id="rId9"/>
    <p:sldId id="1044" r:id="rId10"/>
    <p:sldId id="927" r:id="rId11"/>
    <p:sldId id="1033" r:id="rId12"/>
    <p:sldId id="1051" r:id="rId13"/>
    <p:sldId id="1040" r:id="rId14"/>
    <p:sldId id="1034" r:id="rId15"/>
    <p:sldId id="1035" r:id="rId16"/>
    <p:sldId id="1037" r:id="rId17"/>
    <p:sldId id="363" r:id="rId18"/>
    <p:sldId id="1038" r:id="rId19"/>
    <p:sldId id="405" r:id="rId20"/>
    <p:sldId id="1039" r:id="rId21"/>
    <p:sldId id="381" r:id="rId22"/>
    <p:sldId id="382" r:id="rId23"/>
    <p:sldId id="1045" r:id="rId24"/>
    <p:sldId id="1046" r:id="rId25"/>
    <p:sldId id="1047" r:id="rId26"/>
    <p:sldId id="1048" r:id="rId27"/>
    <p:sldId id="1049" r:id="rId28"/>
    <p:sldId id="1043" r:id="rId29"/>
  </p:sldIdLst>
  <p:sldSz cx="12192000" cy="6858000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5629C56-A109-ACC8-3530-A75F93A90CE4}" name="Pascale Chauvin-Grelier" initials="PC" userId="S::pascale.chauvin-grelier@srae-addicto-pdl.fr::db50cf69-935c-4962-9228-212f94f534b0" providerId="AD"/>
  <p188:author id="{8D638669-0E1C-880B-BE70-FFB74EAF2554}" name="Fabienne You" initials="FY" userId="Fabienne You" providerId="None"/>
  <p188:author id="{1963C890-2386-6402-A902-0669A04F8AA5}" name="Fabienne You" initials="FY" userId="S::fabienne.you@srae-addicto-pdl.fr::33802db6-30c6-4786-ac39-6d43bff1652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5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Fabienne You" initials="FY [2]" lastIdx="7" clrIdx="1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3" name="Emmanuelle Le Borgne" initials="ELB" lastIdx="3" clrIdx="2">
    <p:extLst>
      <p:ext uri="{19B8F6BF-5375-455C-9EA6-DF929625EA0E}">
        <p15:presenceInfo xmlns:p15="http://schemas.microsoft.com/office/powerpoint/2012/main" userId="S::emmanuelle.leborgne@srae-addicto-pdl.fr::ecfe4deb-88ec-4c68-ad8f-953a334d0bf4" providerId="AD"/>
      </p:ext>
    </p:extLst>
  </p:cmAuthor>
  <p:cmAuthor id="4" name="Solen Pelé" initials="SP" lastIdx="3" clrIdx="3">
    <p:extLst>
      <p:ext uri="{19B8F6BF-5375-455C-9EA6-DF929625EA0E}">
        <p15:presenceInfo xmlns:p15="http://schemas.microsoft.com/office/powerpoint/2012/main" userId="S::solen.pele@srae-addicto-pdl.fr::fccd0dbb-3f20-411f-b6ce-224677dc41e5" providerId="AD"/>
      </p:ext>
    </p:extLst>
  </p:cmAuthor>
  <p:cmAuthor id="5" name="Virginie ZAOLO" initials="VZ" lastIdx="1" clrIdx="4">
    <p:extLst>
      <p:ext uri="{19B8F6BF-5375-455C-9EA6-DF929625EA0E}">
        <p15:presenceInfo xmlns:p15="http://schemas.microsoft.com/office/powerpoint/2012/main" userId="S::virginie.zaolo@srae-addicto-pdl.fr::d590909f-4a9e-4d93-b7ac-0d15bd3a9e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553"/>
    <a:srgbClr val="6B6123"/>
    <a:srgbClr val="000000"/>
    <a:srgbClr val="949594"/>
    <a:srgbClr val="A49735"/>
    <a:srgbClr val="7C7775"/>
    <a:srgbClr val="665F2D"/>
    <a:srgbClr val="CECBC9"/>
    <a:srgbClr val="D7D8D7"/>
    <a:srgbClr val="CEC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0717" autoAdjust="0"/>
  </p:normalViewPr>
  <p:slideViewPr>
    <p:cSldViewPr snapToGrid="0">
      <p:cViewPr varScale="1">
        <p:scale>
          <a:sx n="45" d="100"/>
          <a:sy n="45" d="100"/>
        </p:scale>
        <p:origin x="1056" y="3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9" d="100"/>
        <a:sy n="159" d="100"/>
      </p:scale>
      <p:origin x="0" y="-2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37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A2BAB68-12DF-5866-0E4E-AFB122DAD6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E45EE6-32CC-FC76-8BA3-593461298E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F1F7-50AD-4EBA-B170-88B5ECDA8531}" type="datetime1">
              <a:rPr lang="fr-FR" smtClean="0"/>
              <a:t>31/01/2023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A99075-D4F9-FDC0-5CFE-0DE05EF650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Flash Info prescription des TNS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F74AF6-09F3-4658-E7F4-661EA97D11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BAE72-3382-4B75-A427-399B331A58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61790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830D5-21D1-464B-975D-884B71015173}" type="datetime1">
              <a:rPr lang="fr-FR" smtClean="0"/>
              <a:t>31/01/2023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Flash Info prescription des TNS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1B5542-28B1-3924-A706-525570FE64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Flash Info prescription des TNS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06E095-F29A-DE16-D206-37BB51DF0B9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0A85E35-DBD9-441D-A16D-3B40AD9420B4}" type="datetime1">
              <a:rPr lang="fr-FR" smtClean="0"/>
              <a:t>31/01/2023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A5F9FA-D89E-4F91-AD45-44BCFD50929B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8DB2E6-75A8-5774-6AE9-DC3A001D514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E18D0F9-A7D9-490A-A8E1-6CD3E0272E9C}" type="datetime1">
              <a:rPr lang="fr-FR" smtClean="0"/>
              <a:t>31/01/2023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484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A5F9FA-D89E-4F91-AD45-44BCFD50929B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E5BE40-EF66-E7A6-8106-6C41A55F3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FF32ECF-67F9-4D03-9696-48150ECE5C84}" type="datetime1">
              <a:rPr lang="fr-FR" smtClean="0"/>
              <a:t>31/01/2023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229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Fiche Johnson and </a:t>
            </a:r>
            <a:r>
              <a:rPr lang="fr-FR"/>
              <a:t>Johnson « </a:t>
            </a:r>
            <a:r>
              <a:rPr lang="fr-FR" dirty="0"/>
              <a:t>Nicotine et dépendance au tabac : expliquer simplement la dépendance nicotinique à vos patients »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Flash Info prescription des TNS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15</a:t>
            </a:fld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3F33107-8FE6-8B1C-E145-38219E394C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B7BE5B3-F48C-49EC-A6C2-A5CEED2CCD09}" type="datetime1">
              <a:rPr lang="fr-FR" smtClean="0"/>
              <a:t>31/01/2023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046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A5F9FA-D89E-4F91-AD45-44BCFD50929B}" type="slidenum">
              <a:rPr lang="fr-FR" smtClean="0"/>
              <a:t>19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0698F7-3A01-3832-BECF-C348CBBC9D8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2D81F5F-0289-4297-99AF-91E8B65EE2F3}" type="datetime1">
              <a:rPr lang="fr-FR" smtClean="0"/>
              <a:t>31/01/2023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59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86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664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B24F7029-206D-4C34-9E66-E1B16D8419C6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de travail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B4C0CA0-89CF-4F10-83AC-CF1208C22E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4F14574F-5E47-4A74-BC1C-79DF77B37208}"/>
              </a:ext>
            </a:extLst>
          </p:cNvPr>
          <p:cNvSpPr txBox="1">
            <a:spLocks/>
          </p:cNvSpPr>
          <p:nvPr userDrawn="1"/>
        </p:nvSpPr>
        <p:spPr>
          <a:xfrm>
            <a:off x="10748513" y="6587836"/>
            <a:ext cx="1443486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octobre 2022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8" r:id="rId2"/>
    <p:sldLayoutId id="214748368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session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endParaRPr lang="fr-FR" sz="3200" b="1" cap="small" dirty="0">
              <a:latin typeface="+mn-lt"/>
            </a:endParaRPr>
          </a:p>
          <a:p>
            <a:pPr algn="ctr"/>
            <a:r>
              <a:rPr lang="fr-FR" sz="3200" b="1" cap="small" dirty="0">
                <a:latin typeface="+mn-lt"/>
              </a:rPr>
              <a:t>« FLASH INFO </a:t>
            </a:r>
            <a:br>
              <a:rPr lang="fr-FR" sz="3200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sur la prescription des Traitements Nicotiniques de Substitution »</a:t>
            </a:r>
          </a:p>
          <a:p>
            <a:pPr algn="ctr"/>
            <a:r>
              <a:rPr lang="fr-FR" sz="3200" b="1" cap="small" dirty="0">
                <a:latin typeface="+mn-lt"/>
              </a:rPr>
              <a:t>au sein des établissements de court-moyen et long séjour</a:t>
            </a: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3) Soigner le manque de nicotine</a:t>
            </a:r>
          </a:p>
        </p:txBody>
      </p:sp>
    </p:spTree>
    <p:extLst>
      <p:ext uri="{BB962C8B-B14F-4D97-AF65-F5344CB8AC3E}">
        <p14:creationId xmlns:p14="http://schemas.microsoft.com/office/powerpoint/2010/main" val="117478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7C98849-709C-60E6-5AD8-59B42C86BF23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968311" y="3048496"/>
            <a:ext cx="8255377" cy="331420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2036276-3E76-AAAE-22C1-C113C7646A5A}"/>
              </a:ext>
            </a:extLst>
          </p:cNvPr>
          <p:cNvSpPr txBox="1"/>
          <p:nvPr/>
        </p:nvSpPr>
        <p:spPr>
          <a:xfrm rot="10800000" flipV="1">
            <a:off x="1968310" y="2276091"/>
            <a:ext cx="8255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Signes de manque si consommation ou si substitution nicotiniques insuffisantes </a:t>
            </a:r>
            <a:br>
              <a:rPr kumimoji="0" lang="fr-FR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dans une démarche d’arrêt que le patient doit connaître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91C0456-532A-5E4B-47E0-66E5B04FA3ED}"/>
              </a:ext>
            </a:extLst>
          </p:cNvPr>
          <p:cNvSpPr txBox="1"/>
          <p:nvPr/>
        </p:nvSpPr>
        <p:spPr>
          <a:xfrm>
            <a:off x="527908" y="211025"/>
            <a:ext cx="11856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Soigner le manque de nicotine = proposer un accompagnement de confort </a:t>
            </a:r>
          </a:p>
          <a:p>
            <a:pPr lvl="0"/>
            <a:r>
              <a:rPr lang="fr-FR" sz="2800" b="1" dirty="0">
                <a:solidFill>
                  <a:srgbClr val="7A2553"/>
                </a:solidFill>
              </a:rPr>
              <a:t>&gt;&gt; Le syndrome du sevrage est un ensemble de troubles physiques et psychologiques très inconfortable</a:t>
            </a:r>
          </a:p>
        </p:txBody>
      </p:sp>
    </p:spTree>
    <p:extLst>
      <p:ext uri="{BB962C8B-B14F-4D97-AF65-F5344CB8AC3E}">
        <p14:creationId xmlns:p14="http://schemas.microsoft.com/office/powerpoint/2010/main" val="413948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77B35FC-5D0E-7609-9E90-D23B4ED90883}"/>
              </a:ext>
            </a:extLst>
          </p:cNvPr>
          <p:cNvCxnSpPr>
            <a:cxnSpLocks/>
          </p:cNvCxnSpPr>
          <p:nvPr/>
        </p:nvCxnSpPr>
        <p:spPr>
          <a:xfrm>
            <a:off x="1783603" y="4312928"/>
            <a:ext cx="9198925" cy="3066"/>
          </a:xfrm>
          <a:prstGeom prst="line">
            <a:avLst/>
          </a:prstGeom>
          <a:ln w="57150">
            <a:solidFill>
              <a:srgbClr val="7A25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91C0456-532A-5E4B-47E0-66E5B04FA3ED}"/>
              </a:ext>
            </a:extLst>
          </p:cNvPr>
          <p:cNvSpPr txBox="1"/>
          <p:nvPr/>
        </p:nvSpPr>
        <p:spPr>
          <a:xfrm>
            <a:off x="408639" y="581891"/>
            <a:ext cx="1185609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Soigner le manque de nicotine = proposer un accompagnement de confort </a:t>
            </a:r>
          </a:p>
          <a:p>
            <a:pPr lvl="0"/>
            <a:r>
              <a:rPr lang="fr-FR" sz="2800" b="1" dirty="0">
                <a:solidFill>
                  <a:srgbClr val="7A2553"/>
                </a:solidFill>
              </a:rPr>
              <a:t>&gt;&gt; INFORMER LE PATIENT pour le rendre autonome dans la gestion de son traitement</a:t>
            </a:r>
          </a:p>
          <a:p>
            <a:pPr lvl="0"/>
            <a:endParaRPr lang="fr-FR" sz="2800" b="1" dirty="0">
              <a:solidFill>
                <a:srgbClr val="7A2553"/>
              </a:solidFill>
            </a:endParaRPr>
          </a:p>
        </p:txBody>
      </p:sp>
      <p:sp>
        <p:nvSpPr>
          <p:cNvPr id="4" name="Organigramme : Connecteur 3">
            <a:extLst>
              <a:ext uri="{FF2B5EF4-FFF2-40B4-BE49-F238E27FC236}">
                <a16:creationId xmlns:a16="http://schemas.microsoft.com/office/drawing/2014/main" id="{79E2A621-6590-89CA-2C90-9F8AC2CDCCC4}"/>
              </a:ext>
            </a:extLst>
          </p:cNvPr>
          <p:cNvSpPr/>
          <p:nvPr/>
        </p:nvSpPr>
        <p:spPr>
          <a:xfrm>
            <a:off x="5699760" y="3824659"/>
            <a:ext cx="1778675" cy="1045385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0000"/>
                </a:solidFill>
              </a:rPr>
              <a:t>Bon</a:t>
            </a:r>
          </a:p>
          <a:p>
            <a:pPr algn="ctr"/>
            <a:r>
              <a:rPr lang="fr-FR" b="1" dirty="0">
                <a:solidFill>
                  <a:srgbClr val="000000"/>
                </a:solidFill>
              </a:rPr>
              <a:t>dosage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F92A5D87-6DD2-D72A-772A-E4F855FFE1B9}"/>
              </a:ext>
            </a:extLst>
          </p:cNvPr>
          <p:cNvSpPr/>
          <p:nvPr/>
        </p:nvSpPr>
        <p:spPr>
          <a:xfrm>
            <a:off x="8677469" y="2838692"/>
            <a:ext cx="1912776" cy="985967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28575"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Surdosage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8DEFC52-5EC7-AA86-C49B-46D21C8E6C49}"/>
              </a:ext>
            </a:extLst>
          </p:cNvPr>
          <p:cNvSpPr/>
          <p:nvPr/>
        </p:nvSpPr>
        <p:spPr>
          <a:xfrm>
            <a:off x="2132044" y="4854104"/>
            <a:ext cx="2080727" cy="1073020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28575"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Sous dosage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4443DD-A006-494A-DAEF-BBB4F688BEFD}"/>
              </a:ext>
            </a:extLst>
          </p:cNvPr>
          <p:cNvSpPr txBox="1"/>
          <p:nvPr/>
        </p:nvSpPr>
        <p:spPr>
          <a:xfrm>
            <a:off x="2035277" y="2838692"/>
            <a:ext cx="25482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SYMPTOMES DE SEVRAGE =</a:t>
            </a:r>
          </a:p>
          <a:p>
            <a:r>
              <a:rPr lang="fr-FR" sz="1600" b="1" dirty="0"/>
              <a:t>INCONFORT =</a:t>
            </a:r>
          </a:p>
          <a:p>
            <a:r>
              <a:rPr lang="fr-FR" sz="1600" b="1" dirty="0"/>
              <a:t>RISQUE DE RECHUTE</a:t>
            </a:r>
          </a:p>
          <a:p>
            <a:r>
              <a:rPr lang="fr-FR" sz="1600" dirty="0"/>
              <a:t>Irritabilité, troubles de l’humeur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3A509A8-12D5-3907-AA50-B85B83B49FAA}"/>
              </a:ext>
            </a:extLst>
          </p:cNvPr>
          <p:cNvSpPr txBox="1"/>
          <p:nvPr/>
        </p:nvSpPr>
        <p:spPr>
          <a:xfrm>
            <a:off x="8611787" y="4616112"/>
            <a:ext cx="3580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RASSURER /</a:t>
            </a:r>
          </a:p>
          <a:p>
            <a:r>
              <a:rPr lang="fr-FR" sz="1600" b="1" dirty="0"/>
              <a:t>SIGNES SANS GRAVITE</a:t>
            </a:r>
          </a:p>
          <a:p>
            <a:r>
              <a:rPr lang="fr-FR" sz="1600" dirty="0"/>
              <a:t>sécheresse buccale, nausées, céphalées,  troubles du sommeil, palpitations. 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3823F2B-F1F7-F10F-25EF-EA941FB98D04}"/>
              </a:ext>
            </a:extLst>
          </p:cNvPr>
          <p:cNvCxnSpPr/>
          <p:nvPr/>
        </p:nvCxnSpPr>
        <p:spPr>
          <a:xfrm>
            <a:off x="9666514" y="3824659"/>
            <a:ext cx="0" cy="488269"/>
          </a:xfrm>
          <a:prstGeom prst="straightConnector1">
            <a:avLst/>
          </a:prstGeom>
          <a:ln w="38100">
            <a:solidFill>
              <a:srgbClr val="7A255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92469F35-0FF6-9E5E-8B09-442EB354BBB9}"/>
              </a:ext>
            </a:extLst>
          </p:cNvPr>
          <p:cNvCxnSpPr/>
          <p:nvPr/>
        </p:nvCxnSpPr>
        <p:spPr>
          <a:xfrm flipV="1">
            <a:off x="3172408" y="4283398"/>
            <a:ext cx="0" cy="570706"/>
          </a:xfrm>
          <a:prstGeom prst="straightConnector1">
            <a:avLst/>
          </a:prstGeom>
          <a:ln w="38100">
            <a:solidFill>
              <a:srgbClr val="7A255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09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A9F28DE-766B-38B1-4D9D-0167044C7287}"/>
              </a:ext>
            </a:extLst>
          </p:cNvPr>
          <p:cNvSpPr txBox="1"/>
          <p:nvPr/>
        </p:nvSpPr>
        <p:spPr>
          <a:xfrm>
            <a:off x="561975" y="3838916"/>
            <a:ext cx="11134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Que l’abstinence temporaire soit </a:t>
            </a:r>
            <a:r>
              <a:rPr lang="fr-FR" sz="2400" b="1" u="sng" dirty="0"/>
              <a:t>contrainte</a:t>
            </a:r>
            <a:r>
              <a:rPr lang="fr-FR" sz="2400" b="1" dirty="0"/>
              <a:t> ou </a:t>
            </a:r>
            <a:r>
              <a:rPr lang="fr-FR" sz="2400" b="1" u="sng" dirty="0"/>
              <a:t>recherchée</a:t>
            </a:r>
            <a:r>
              <a:rPr lang="fr-FR" sz="2400" b="1" dirty="0"/>
              <a:t> </a:t>
            </a:r>
            <a:br>
              <a:rPr lang="fr-FR" sz="2400" b="1" dirty="0"/>
            </a:br>
            <a:r>
              <a:rPr lang="fr-FR" sz="2400" b="1" dirty="0"/>
              <a:t>la prise de substituts nicotiniques en alternance avec des cigarettes permet au fumeur dépendant de contrôler son apport de nicotine quand il ne peut ou ne veut pas fumer. 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A6BBAF0E-A86F-77B8-7593-2D3A1BCAC58B}"/>
              </a:ext>
            </a:extLst>
          </p:cNvPr>
          <p:cNvSpPr/>
          <p:nvPr/>
        </p:nvSpPr>
        <p:spPr>
          <a:xfrm>
            <a:off x="1998856" y="1512278"/>
            <a:ext cx="3977614" cy="1862110"/>
          </a:xfrm>
          <a:prstGeom prst="cloudCallout">
            <a:avLst>
              <a:gd name="adj1" fmla="val 46671"/>
              <a:gd name="adj2" fmla="val 5488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000000"/>
                </a:solidFill>
              </a:rPr>
              <a:t>Du confort pour les patients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D01706-6190-B34F-B24F-3D364640F034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Soigner le manque de nicotine</a:t>
            </a:r>
          </a:p>
        </p:txBody>
      </p:sp>
      <p:sp>
        <p:nvSpPr>
          <p:cNvPr id="10" name="Phylactère : pensées 9">
            <a:extLst>
              <a:ext uri="{FF2B5EF4-FFF2-40B4-BE49-F238E27FC236}">
                <a16:creationId xmlns:a16="http://schemas.microsoft.com/office/drawing/2014/main" id="{77362B2C-B856-43B0-CD03-70429149BC4A}"/>
              </a:ext>
            </a:extLst>
          </p:cNvPr>
          <p:cNvSpPr/>
          <p:nvPr/>
        </p:nvSpPr>
        <p:spPr>
          <a:xfrm flipH="1">
            <a:off x="6747536" y="1631194"/>
            <a:ext cx="3977614" cy="1743194"/>
          </a:xfrm>
          <a:prstGeom prst="cloudCallout">
            <a:avLst>
              <a:gd name="adj1" fmla="val 46671"/>
              <a:gd name="adj2" fmla="val 5488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000000"/>
                </a:solidFill>
              </a:rPr>
              <a:t>Du confort pour l’équipe de soin</a:t>
            </a:r>
          </a:p>
        </p:txBody>
      </p:sp>
    </p:spTree>
    <p:extLst>
      <p:ext uri="{BB962C8B-B14F-4D97-AF65-F5344CB8AC3E}">
        <p14:creationId xmlns:p14="http://schemas.microsoft.com/office/powerpoint/2010/main" val="400475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4) Signifier le potentiel addictif de la substance et </a:t>
            </a:r>
            <a:br>
              <a:rPr lang="fr-FR" sz="3200" b="1" dirty="0"/>
            </a:br>
            <a:r>
              <a:rPr lang="fr-FR" sz="3200" b="1" dirty="0"/>
              <a:t>expliquer la dépendance physique </a:t>
            </a:r>
          </a:p>
        </p:txBody>
      </p:sp>
    </p:spTree>
    <p:extLst>
      <p:ext uri="{BB962C8B-B14F-4D97-AF65-F5344CB8AC3E}">
        <p14:creationId xmlns:p14="http://schemas.microsoft.com/office/powerpoint/2010/main" val="12685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A2FD87A-852B-2B68-36D8-B73CBC2146B5}"/>
              </a:ext>
            </a:extLst>
          </p:cNvPr>
          <p:cNvSpPr txBox="1"/>
          <p:nvPr/>
        </p:nvSpPr>
        <p:spPr>
          <a:xfrm>
            <a:off x="4411053" y="2014185"/>
            <a:ext cx="7780947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Inhalation de la nicotine : « </a:t>
            </a:r>
            <a:r>
              <a:rPr lang="fr-FR" b="1" dirty="0"/>
              <a:t>Effet shoot </a:t>
            </a:r>
            <a:r>
              <a:rPr lang="fr-FR" dirty="0"/>
              <a:t>»                  libération de composés à l’origine d’une sensation temporaire de plaisir (demi vie courte de la nicotine)</a:t>
            </a:r>
          </a:p>
          <a:p>
            <a:pPr>
              <a:lnSpc>
                <a:spcPct val="150000"/>
              </a:lnSpc>
            </a:pPr>
            <a:r>
              <a:rPr lang="fr-FR" dirty="0"/>
              <a:t>diminution de l’anxiété et de l’appétit, stimulation  de la concentration et de la mémoire ( effets psychoactifs de la nicotine).</a:t>
            </a:r>
            <a:r>
              <a:rPr lang="fr-FR" sz="1800" b="0" i="1" u="none" strike="noStrike" baseline="0" dirty="0">
                <a:solidFill>
                  <a:srgbClr val="FFFFFF"/>
                </a:solidFill>
                <a:latin typeface="Alkaline-Demi"/>
              </a:rPr>
              <a:t> Auvergne</a:t>
            </a:r>
            <a:endParaRPr lang="fr-FR" sz="1800" b="0" i="0" u="none" strike="noStrike" baseline="0" dirty="0">
              <a:solidFill>
                <a:srgbClr val="666666"/>
              </a:solidFill>
            </a:endParaRPr>
          </a:p>
        </p:txBody>
      </p:sp>
      <p:sp>
        <p:nvSpPr>
          <p:cNvPr id="2" name="AutoShape 2" descr="Sevrage tabac">
            <a:extLst>
              <a:ext uri="{FF2B5EF4-FFF2-40B4-BE49-F238E27FC236}">
                <a16:creationId xmlns:a16="http://schemas.microsoft.com/office/drawing/2014/main" id="{336EA428-7004-31C1-3FD6-931FD8EC29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AAEF3B5-8124-5CD6-5D85-8C60CC36E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76" y="2014185"/>
            <a:ext cx="3944178" cy="269712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7731798-52BE-7D1B-8004-DBC7C93AEF79}"/>
              </a:ext>
            </a:extLst>
          </p:cNvPr>
          <p:cNvSpPr txBox="1"/>
          <p:nvPr/>
        </p:nvSpPr>
        <p:spPr>
          <a:xfrm>
            <a:off x="799007" y="4909499"/>
            <a:ext cx="3478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Sevrage tabac :  IREPS Auvergne Rhône Alpes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8B5C425-33D5-38FE-DAD6-50D056811DE6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La nicotine est parmi les diverses substances psychoactives une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de celle qui entraine une dépendance parmi les plus fortes.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00460873-9A04-366A-12E3-962B96EE8820}"/>
              </a:ext>
            </a:extLst>
          </p:cNvPr>
          <p:cNvSpPr/>
          <p:nvPr/>
        </p:nvSpPr>
        <p:spPr>
          <a:xfrm>
            <a:off x="8437104" y="2138965"/>
            <a:ext cx="619432" cy="304800"/>
          </a:xfrm>
          <a:prstGeom prst="righ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71AA728-D9BB-FDB0-44B9-3AC96DFD46E7}"/>
              </a:ext>
            </a:extLst>
          </p:cNvPr>
          <p:cNvSpPr txBox="1"/>
          <p:nvPr/>
        </p:nvSpPr>
        <p:spPr>
          <a:xfrm>
            <a:off x="4428203" y="3812752"/>
            <a:ext cx="7182621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Plaisir / Besoin </a:t>
            </a:r>
            <a:r>
              <a:rPr lang="fr-FR" dirty="0"/>
              <a:t>: </a:t>
            </a:r>
            <a:br>
              <a:rPr lang="fr-FR" dirty="0"/>
            </a:br>
            <a:r>
              <a:rPr lang="fr-FR" dirty="0"/>
              <a:t>Taux de nicotine diminue                    symptômes de manque = malaise</a:t>
            </a:r>
          </a:p>
          <a:p>
            <a:pPr>
              <a:lnSpc>
                <a:spcPct val="150000"/>
              </a:lnSpc>
            </a:pPr>
            <a:r>
              <a:rPr lang="fr-FR" dirty="0"/>
              <a:t>Le fumeur a besoin d’une autre dose de nicotine ce qui le pousse à fumer de nouveau.</a:t>
            </a: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3E1AC4B1-3ED8-0715-09F9-2D28E283AA69}"/>
              </a:ext>
            </a:extLst>
          </p:cNvPr>
          <p:cNvSpPr/>
          <p:nvPr/>
        </p:nvSpPr>
        <p:spPr>
          <a:xfrm>
            <a:off x="7034058" y="4377931"/>
            <a:ext cx="619432" cy="304800"/>
          </a:xfrm>
          <a:prstGeom prst="righ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97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5)</a:t>
            </a:r>
            <a:r>
              <a:rPr lang="fr-FR" sz="3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fr-FR" sz="3200" b="1" i="0" u="none" strike="noStrike" baseline="0" dirty="0">
                <a:solidFill>
                  <a:srgbClr val="000000"/>
                </a:solidFill>
              </a:rPr>
              <a:t>Evaluer la dépendance physique</a:t>
            </a:r>
            <a:r>
              <a:rPr lang="fr-FR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7548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èche : pentagone 9">
            <a:extLst>
              <a:ext uri="{FF2B5EF4-FFF2-40B4-BE49-F238E27FC236}">
                <a16:creationId xmlns:a16="http://schemas.microsoft.com/office/drawing/2014/main" id="{A88D6AFB-2135-420A-BDED-8EC1FA4EE97C}"/>
              </a:ext>
            </a:extLst>
          </p:cNvPr>
          <p:cNvSpPr/>
          <p:nvPr/>
        </p:nvSpPr>
        <p:spPr>
          <a:xfrm rot="5400000">
            <a:off x="2767529" y="1857701"/>
            <a:ext cx="1405641" cy="4117500"/>
          </a:xfrm>
          <a:prstGeom prst="homePlate">
            <a:avLst/>
          </a:prstGeom>
          <a:solidFill>
            <a:srgbClr val="949594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sz="1700" dirty="0">
                <a:solidFill>
                  <a:srgbClr val="000000"/>
                </a:solidFill>
              </a:rPr>
              <a:t>Combien de temps après vous être réveillé fumez-vous (ou avez-vous envie de fumer) votre première cigarette ?</a:t>
            </a:r>
          </a:p>
        </p:txBody>
      </p:sp>
      <p:sp>
        <p:nvSpPr>
          <p:cNvPr id="11" name="Flèche : pentagone 10">
            <a:extLst>
              <a:ext uri="{FF2B5EF4-FFF2-40B4-BE49-F238E27FC236}">
                <a16:creationId xmlns:a16="http://schemas.microsoft.com/office/drawing/2014/main" id="{009999D8-25D0-4D69-875F-0F31D5CC68B3}"/>
              </a:ext>
            </a:extLst>
          </p:cNvPr>
          <p:cNvSpPr/>
          <p:nvPr/>
        </p:nvSpPr>
        <p:spPr>
          <a:xfrm rot="5400000">
            <a:off x="8196492" y="1829316"/>
            <a:ext cx="1367891" cy="4212024"/>
          </a:xfrm>
          <a:prstGeom prst="homePlate">
            <a:avLst/>
          </a:prstGeom>
          <a:solidFill>
            <a:srgbClr val="949594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sz="1700" dirty="0">
                <a:solidFill>
                  <a:srgbClr val="000000"/>
                </a:solidFill>
              </a:rPr>
              <a:t>Combien de cigarettes fumez-vous par jour,</a:t>
            </a:r>
            <a:br>
              <a:rPr lang="fr-FR" sz="1700" dirty="0">
                <a:solidFill>
                  <a:srgbClr val="000000"/>
                </a:solidFill>
              </a:rPr>
            </a:br>
            <a:r>
              <a:rPr lang="fr-FR" sz="1700" dirty="0">
                <a:solidFill>
                  <a:srgbClr val="000000"/>
                </a:solidFill>
              </a:rPr>
              <a:t>en moyenne 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E9FA15A-0850-4C5C-9867-31B818CD7C57}"/>
              </a:ext>
            </a:extLst>
          </p:cNvPr>
          <p:cNvSpPr txBox="1"/>
          <p:nvPr/>
        </p:nvSpPr>
        <p:spPr>
          <a:xfrm>
            <a:off x="8326217" y="2801409"/>
            <a:ext cx="931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n w="0"/>
                <a:solidFill>
                  <a:srgbClr val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Wingdings" panose="05000000000000000000" pitchFamily="2" charset="2"/>
              </a:rPr>
              <a:t></a:t>
            </a:r>
            <a:endParaRPr lang="fr-FR" sz="3200" dirty="0">
              <a:ln w="0"/>
              <a:solidFill>
                <a:srgbClr val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8C7254F2-780F-48D6-BDA8-26312382B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600" y="4640275"/>
            <a:ext cx="3774349" cy="110174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5959" tIns="27384" rIns="55959" bIns="27384">
            <a:spAutoFit/>
          </a:bodyPr>
          <a:lstStyle/>
          <a:p>
            <a:pPr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les 5 minutes	 	  3 </a:t>
            </a:r>
          </a:p>
          <a:p>
            <a:pPr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6-30 minutes	 	 	  2</a:t>
            </a:r>
          </a:p>
          <a:p>
            <a:pPr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31-60 minutes		 	  1</a:t>
            </a:r>
          </a:p>
          <a:p>
            <a:pPr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Plus de 60 minutes	 	  0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349E344-EEDD-4DE0-BC06-18CE3CC7A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3764" y="4640275"/>
            <a:ext cx="3056891" cy="110174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5959" tIns="27384" rIns="55959" bIns="27384">
            <a:spAutoFit/>
          </a:bodyPr>
          <a:lstStyle/>
          <a:p>
            <a:pPr marL="28575" indent="-57150"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ou moins			  	0</a:t>
            </a:r>
          </a:p>
          <a:p>
            <a:pPr marL="28575" indent="-57150"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11-20				 	1</a:t>
            </a:r>
          </a:p>
          <a:p>
            <a:pPr marL="28575" indent="-57150"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21-30		 		  	2</a:t>
            </a:r>
          </a:p>
          <a:p>
            <a:pPr marL="28575" indent="-57150" defTabSz="556022" eaLnBrk="0" hangingPunct="0">
              <a:defRPr/>
            </a:pPr>
            <a:r>
              <a:rPr lang="fr-FR" sz="1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 ou plus		 	  	3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5B8F5A5F-1C8A-4624-AB07-50918EBC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216" y="6102656"/>
            <a:ext cx="10920984" cy="346905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7865" tIns="33338" rIns="67865" bIns="33338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Interprétation du score total 	0-2 : non ou peu dépendant            3-4 : dépendant              5-6 : très dépendant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1217912-B796-85E9-6C15-1C23EF704101}"/>
              </a:ext>
            </a:extLst>
          </p:cNvPr>
          <p:cNvSpPr txBox="1"/>
          <p:nvPr/>
        </p:nvSpPr>
        <p:spPr>
          <a:xfrm>
            <a:off x="855405" y="1115982"/>
            <a:ext cx="1119155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u="sng" dirty="0">
                <a:solidFill>
                  <a:srgbClr val="000000"/>
                </a:solidFill>
              </a:rPr>
              <a:t>Principaux modes de consommation du tabac à prendre en considération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rgbClr val="7A2553"/>
                </a:solidFill>
              </a:rPr>
              <a:t>Cigarettes industrielles = environ 1 mg de nicotine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0000"/>
                </a:solidFill>
              </a:rPr>
              <a:t>Tabac à rouler/ tube (= ± 2 à 3 cigarettes)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0000"/>
                </a:solidFill>
              </a:rPr>
              <a:t>Le cigare, les cigarillos = (± 3 à 4 cigarettes)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0000"/>
                </a:solidFill>
              </a:rPr>
              <a:t>Pour les </a:t>
            </a:r>
            <a:r>
              <a:rPr lang="fr-FR" sz="1800" dirty="0" err="1">
                <a:solidFill>
                  <a:srgbClr val="000000"/>
                </a:solidFill>
              </a:rPr>
              <a:t>co</a:t>
            </a:r>
            <a:r>
              <a:rPr lang="fr-FR" sz="1800" dirty="0">
                <a:solidFill>
                  <a:srgbClr val="000000"/>
                </a:solidFill>
              </a:rPr>
              <a:t> consommateurs cannabis + tabac ( jusqu’à 6 cigarettes industrielles)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0000"/>
                </a:solidFill>
              </a:rPr>
              <a:t>Chicha (= ± 2.5 cigarettes)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solidFill>
                <a:srgbClr val="000000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E6B92DA-0042-CB8D-28A5-5418BC807E7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A25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91762" y="1195850"/>
            <a:ext cx="1261215" cy="1261215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05DEAAF6-D92A-343C-CD2C-DAB48AC4FBE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Evaluer la dépendance physique : 2 questions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EA1ABDE-EFF3-A1AB-1367-A7740994BB3A}"/>
              </a:ext>
            </a:extLst>
          </p:cNvPr>
          <p:cNvSpPr txBox="1"/>
          <p:nvPr/>
        </p:nvSpPr>
        <p:spPr>
          <a:xfrm>
            <a:off x="3175818" y="2772834"/>
            <a:ext cx="588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n w="0"/>
                <a:solidFill>
                  <a:srgbClr val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Wingdings" panose="05000000000000000000" pitchFamily="2" charset="2"/>
              </a:rPr>
              <a:t></a:t>
            </a:r>
            <a:endParaRPr lang="fr-FR" sz="3200" dirty="0">
              <a:ln w="0"/>
              <a:solidFill>
                <a:srgbClr val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7129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6)</a:t>
            </a:r>
            <a:r>
              <a:rPr lang="fr-FR" sz="3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fr-FR" sz="3200" b="1" i="0" u="none" strike="noStrike" baseline="0" dirty="0">
                <a:solidFill>
                  <a:srgbClr val="000000"/>
                </a:solidFill>
              </a:rPr>
              <a:t>Être en mesure d’initier un TNS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664483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B9BD7C-439B-4E64-9885-B0898E88CA9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837" y="1360318"/>
            <a:ext cx="5303575" cy="584776"/>
          </a:xfrm>
        </p:spPr>
        <p:txBody>
          <a:bodyPr/>
          <a:lstStyle/>
          <a:p>
            <a:pPr marL="447675" indent="-361950">
              <a:buFont typeface="Wingdings" panose="05000000000000000000" pitchFamily="2" charset="2"/>
              <a:buChar char="Ø"/>
            </a:pPr>
            <a:r>
              <a:rPr lang="fr-FR" dirty="0"/>
              <a:t>Proposition des posologies</a:t>
            </a:r>
          </a:p>
        </p:txBody>
      </p:sp>
      <p:sp>
        <p:nvSpPr>
          <p:cNvPr id="29" name="Espace réservé du texte 8">
            <a:extLst>
              <a:ext uri="{FF2B5EF4-FFF2-40B4-BE49-F238E27FC236}">
                <a16:creationId xmlns:a16="http://schemas.microsoft.com/office/drawing/2014/main" id="{C215D3D9-68A4-4D1E-A309-DF0BD471FB89}"/>
              </a:ext>
            </a:extLst>
          </p:cNvPr>
          <p:cNvSpPr txBox="1">
            <a:spLocks/>
          </p:cNvSpPr>
          <p:nvPr/>
        </p:nvSpPr>
        <p:spPr>
          <a:xfrm>
            <a:off x="914400" y="1950641"/>
            <a:ext cx="4591050" cy="5241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dirty="0">
                <a:solidFill>
                  <a:srgbClr val="000000"/>
                </a:solidFill>
              </a:rPr>
              <a:t>« Combien de cigarettes fumez-vous par jour ? »</a:t>
            </a:r>
          </a:p>
          <a:p>
            <a:endParaRPr lang="fr-FR" sz="1800" dirty="0">
              <a:solidFill>
                <a:srgbClr val="000000"/>
              </a:solidFill>
            </a:endParaRPr>
          </a:p>
          <a:p>
            <a:endParaRPr lang="fr-FR" sz="1800" dirty="0">
              <a:solidFill>
                <a:srgbClr val="000000"/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D7185B9-D348-4967-B7B1-EFEB0AA338DC}"/>
              </a:ext>
            </a:extLst>
          </p:cNvPr>
          <p:cNvSpPr txBox="1">
            <a:spLocks/>
          </p:cNvSpPr>
          <p:nvPr/>
        </p:nvSpPr>
        <p:spPr>
          <a:xfrm>
            <a:off x="819150" y="4667781"/>
            <a:ext cx="4953262" cy="7016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rgbClr val="000000"/>
                </a:solidFill>
              </a:rPr>
              <a:t>«</a:t>
            </a:r>
            <a:r>
              <a:rPr lang="fr-FR" sz="1800" i="1" dirty="0">
                <a:solidFill>
                  <a:srgbClr val="000000"/>
                </a:solidFill>
              </a:rPr>
              <a:t> Combien de temps après votre réveil fumez-vous </a:t>
            </a:r>
          </a:p>
          <a:p>
            <a:r>
              <a:rPr lang="fr-FR" sz="1800" i="1" dirty="0">
                <a:solidFill>
                  <a:srgbClr val="000000"/>
                </a:solidFill>
              </a:rPr>
              <a:t>ou pensez-vous à votre 1ère cigarette ? »</a:t>
            </a:r>
          </a:p>
          <a:p>
            <a:endParaRPr lang="fr-FR" sz="1800" dirty="0">
              <a:solidFill>
                <a:srgbClr val="000000"/>
              </a:solidFill>
            </a:endParaRPr>
          </a:p>
        </p:txBody>
      </p:sp>
      <p:pic>
        <p:nvPicPr>
          <p:cNvPr id="10" name="table">
            <a:extLst>
              <a:ext uri="{FF2B5EF4-FFF2-40B4-BE49-F238E27FC236}">
                <a16:creationId xmlns:a16="http://schemas.microsoft.com/office/drawing/2014/main" id="{05E46241-A710-4FAA-9F9D-87A9E95F8A0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950" y="4616087"/>
            <a:ext cx="6178145" cy="115152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A997E844-5D78-49B1-92C4-F514D03C85B4}"/>
              </a:ext>
            </a:extLst>
          </p:cNvPr>
          <p:cNvSpPr txBox="1"/>
          <p:nvPr/>
        </p:nvSpPr>
        <p:spPr>
          <a:xfrm>
            <a:off x="6210300" y="1166666"/>
            <a:ext cx="519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 cigarette industrielle =  1 mg de nicotine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39C219B5-3A97-4E4F-B0A2-00276FE1B3DB}"/>
              </a:ext>
            </a:extLst>
          </p:cNvPr>
          <p:cNvSpPr txBox="1">
            <a:spLocks/>
          </p:cNvSpPr>
          <p:nvPr/>
        </p:nvSpPr>
        <p:spPr>
          <a:xfrm>
            <a:off x="7596867" y="6275791"/>
            <a:ext cx="4450960" cy="2285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1" i="0" kern="120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200" b="0" i="1" dirty="0">
                <a:solidFill>
                  <a:srgbClr val="7A2553"/>
                </a:solidFill>
              </a:rPr>
              <a:t>&gt;&gt; Source Site SRAE </a:t>
            </a:r>
            <a:r>
              <a:rPr lang="fr-FR" sz="1200" b="0" i="1" dirty="0" err="1">
                <a:solidFill>
                  <a:srgbClr val="7A2553"/>
                </a:solidFill>
              </a:rPr>
              <a:t>Addicto</a:t>
            </a:r>
            <a:r>
              <a:rPr lang="fr-FR" sz="1200" b="0" i="1" dirty="0">
                <a:solidFill>
                  <a:srgbClr val="7A2553"/>
                </a:solidFill>
              </a:rPr>
              <a:t> – Socle commun ELSA</a:t>
            </a:r>
          </a:p>
        </p:txBody>
      </p:sp>
      <p:pic>
        <p:nvPicPr>
          <p:cNvPr id="8" name="table">
            <a:extLst>
              <a:ext uri="{FF2B5EF4-FFF2-40B4-BE49-F238E27FC236}">
                <a16:creationId xmlns:a16="http://schemas.microsoft.com/office/drawing/2014/main" id="{C15A9D92-AAE5-42FC-AAFB-ADCEED692FE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1" y="1488581"/>
            <a:ext cx="6106042" cy="211621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FFE19A2-4097-292A-0C3A-933CFC798260}"/>
              </a:ext>
            </a:extLst>
          </p:cNvPr>
          <p:cNvSpPr txBox="1"/>
          <p:nvPr/>
        </p:nvSpPr>
        <p:spPr>
          <a:xfrm>
            <a:off x="1581150" y="5975890"/>
            <a:ext cx="9824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 panose="020F0502020204030204"/>
              </a:rPr>
              <a:t>L’HAS recommande l’utilisation de SNO + SNT pour de meilleurs résultats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C37CBE2-710A-E4AA-8148-A2BA039B7048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Être en mesure d’initier un TNS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122E91C-46A6-FE75-B568-8D24F96219A0}"/>
              </a:ext>
            </a:extLst>
          </p:cNvPr>
          <p:cNvSpPr txBox="1"/>
          <p:nvPr/>
        </p:nvSpPr>
        <p:spPr>
          <a:xfrm>
            <a:off x="5695950" y="3729005"/>
            <a:ext cx="598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Patch = Substitut nicotinique transdermique (action lente)</a:t>
            </a:r>
          </a:p>
          <a:p>
            <a:r>
              <a:rPr lang="fr-FR" dirty="0"/>
              <a:t>FO = Substitut nicotinique oral (action rapide)</a:t>
            </a:r>
          </a:p>
        </p:txBody>
      </p:sp>
    </p:spTree>
    <p:extLst>
      <p:ext uri="{BB962C8B-B14F-4D97-AF65-F5344CB8AC3E}">
        <p14:creationId xmlns:p14="http://schemas.microsoft.com/office/powerpoint/2010/main" val="165540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616226" y="357810"/>
            <a:ext cx="1157577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7A2553"/>
                </a:solidFill>
              </a:rPr>
              <a:t>Séquences de la session Flash Info :</a:t>
            </a:r>
          </a:p>
          <a:p>
            <a:endParaRPr lang="fr-FR" sz="2400" b="0" i="0" u="none" strike="noStrike" baseline="0" dirty="0">
              <a:solidFill>
                <a:srgbClr val="000000"/>
              </a:solidFill>
            </a:endParaRP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b="0" i="0" u="none" strike="noStrike" baseline="0" dirty="0">
                <a:solidFill>
                  <a:srgbClr val="000000"/>
                </a:solidFill>
              </a:rPr>
              <a:t>Repérer rapidement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b="0" i="0" u="none" strike="noStrike" baseline="0" dirty="0">
                <a:solidFill>
                  <a:srgbClr val="000000"/>
                </a:solidFill>
              </a:rPr>
              <a:t>Adapter son intervention selon l’engagement du fumeur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b="0" i="0" u="none" strike="noStrike" baseline="0" dirty="0">
                <a:solidFill>
                  <a:srgbClr val="000000"/>
                </a:solidFill>
              </a:rPr>
              <a:t>Soigner le manque de nicotine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dirty="0">
                <a:solidFill>
                  <a:srgbClr val="000000"/>
                </a:solidFill>
              </a:rPr>
              <a:t>S</a:t>
            </a:r>
            <a:r>
              <a:rPr lang="fr-FR" sz="2400" b="0" i="0" u="none" strike="noStrike" baseline="0" dirty="0">
                <a:solidFill>
                  <a:srgbClr val="000000"/>
                </a:solidFill>
              </a:rPr>
              <a:t>ignifier le potentiel addictif de la substance et expliquer la dépendance physique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b="0" i="0" u="none" strike="noStrike" baseline="0" dirty="0">
                <a:solidFill>
                  <a:srgbClr val="000000"/>
                </a:solidFill>
              </a:rPr>
              <a:t>Evaluer la dépendance physique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b="0" i="0" u="none" strike="noStrike" baseline="0" dirty="0">
                <a:solidFill>
                  <a:srgbClr val="000000"/>
                </a:solidFill>
              </a:rPr>
              <a:t>Être en mesure d’initier un TNS </a:t>
            </a:r>
          </a:p>
          <a:p>
            <a:pPr marL="914400" lvl="1" indent="-457200">
              <a:spcAft>
                <a:spcPts val="1800"/>
              </a:spcAft>
              <a:buFont typeface="+mj-lt"/>
              <a:buAutoNum type="arabicParenR"/>
            </a:pPr>
            <a:r>
              <a:rPr lang="fr-FR" sz="2400" b="0" i="0" u="none" strike="noStrike" baseline="0" dirty="0">
                <a:solidFill>
                  <a:srgbClr val="000000"/>
                </a:solidFill>
              </a:rPr>
              <a:t>Être en mesure de transmettre aux fumeurs les conseils d’utilisation des TNS disponibles dans l’établissement</a:t>
            </a:r>
          </a:p>
        </p:txBody>
      </p:sp>
    </p:spTree>
    <p:extLst>
      <p:ext uri="{BB962C8B-B14F-4D97-AF65-F5344CB8AC3E}">
        <p14:creationId xmlns:p14="http://schemas.microsoft.com/office/powerpoint/2010/main" val="3669228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7)</a:t>
            </a:r>
            <a:r>
              <a:rPr lang="fr-FR" sz="32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fr-FR" sz="3200" b="1" i="0" u="none" strike="noStrike" baseline="0" dirty="0">
                <a:solidFill>
                  <a:srgbClr val="000000"/>
                </a:solidFill>
              </a:rPr>
              <a:t>Être en mesure de transmettre aux fumeurs </a:t>
            </a:r>
            <a:br>
              <a:rPr lang="fr-FR" sz="3200" b="1" i="0" u="none" strike="noStrike" baseline="0" dirty="0">
                <a:solidFill>
                  <a:srgbClr val="000000"/>
                </a:solidFill>
              </a:rPr>
            </a:br>
            <a:r>
              <a:rPr lang="fr-FR" sz="3200" b="1" i="0" u="none" strike="noStrike" baseline="0" dirty="0">
                <a:solidFill>
                  <a:srgbClr val="000000"/>
                </a:solidFill>
              </a:rPr>
              <a:t>les conseils d’utilisation des TNS</a:t>
            </a:r>
          </a:p>
          <a:p>
            <a:pPr lvl="0" algn="ctr"/>
            <a:r>
              <a:rPr lang="fr-FR" sz="3200" b="1" dirty="0">
                <a:solidFill>
                  <a:srgbClr val="000000"/>
                </a:solidFill>
              </a:rPr>
              <a:t>(disponibles dans votre établissement)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113903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8C35532-2ACC-4803-BAFB-241BC91EDE9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06516" y="1438719"/>
            <a:ext cx="2554288" cy="590550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fr-FR" altLang="fr-FR" sz="1700" b="1" dirty="0"/>
              <a:t>Les gommes à macher</a:t>
            </a:r>
            <a:endParaRPr lang="fr-FR" altLang="fr-FR" sz="1700" dirty="0"/>
          </a:p>
          <a:p>
            <a:pPr algn="ctr"/>
            <a:endParaRPr lang="fr-FR" sz="1700" dirty="0"/>
          </a:p>
        </p:txBody>
      </p:sp>
      <p:sp>
        <p:nvSpPr>
          <p:cNvPr id="12" name="Espace réservé du texte 8">
            <a:extLst>
              <a:ext uri="{FF2B5EF4-FFF2-40B4-BE49-F238E27FC236}">
                <a16:creationId xmlns:a16="http://schemas.microsoft.com/office/drawing/2014/main" id="{B823D86F-0291-4879-82F9-6536D642E312}"/>
              </a:ext>
            </a:extLst>
          </p:cNvPr>
          <p:cNvSpPr txBox="1">
            <a:spLocks/>
          </p:cNvSpPr>
          <p:nvPr/>
        </p:nvSpPr>
        <p:spPr>
          <a:xfrm>
            <a:off x="577373" y="2029269"/>
            <a:ext cx="2554698" cy="5897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b="1" dirty="0">
                <a:solidFill>
                  <a:schemeClr val="tx1"/>
                </a:solidFill>
              </a:rPr>
              <a:t>Les comprimés sublinguaux</a:t>
            </a:r>
            <a:endParaRPr lang="fr-FR" altLang="fr-FR" sz="1700" dirty="0">
              <a:solidFill>
                <a:schemeClr val="tx1"/>
              </a:solidFill>
            </a:endParaRPr>
          </a:p>
          <a:p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07151EC3-32E9-46A6-B74E-F2D6E5B49B3A}"/>
              </a:ext>
            </a:extLst>
          </p:cNvPr>
          <p:cNvSpPr txBox="1">
            <a:spLocks/>
          </p:cNvSpPr>
          <p:nvPr/>
        </p:nvSpPr>
        <p:spPr>
          <a:xfrm>
            <a:off x="577373" y="3039995"/>
            <a:ext cx="2554698" cy="3390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b="1" dirty="0">
                <a:solidFill>
                  <a:schemeClr val="tx1"/>
                </a:solidFill>
              </a:rPr>
              <a:t>Les patchs</a:t>
            </a:r>
            <a:endParaRPr lang="fr-FR" altLang="fr-FR" sz="1700" dirty="0">
              <a:solidFill>
                <a:schemeClr val="tx1"/>
              </a:solidFill>
            </a:endParaRPr>
          </a:p>
          <a:p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1D7D60AD-6E28-47FC-9742-D1413290955E}"/>
              </a:ext>
            </a:extLst>
          </p:cNvPr>
          <p:cNvSpPr txBox="1">
            <a:spLocks/>
          </p:cNvSpPr>
          <p:nvPr/>
        </p:nvSpPr>
        <p:spPr>
          <a:xfrm>
            <a:off x="577373" y="3775913"/>
            <a:ext cx="3693849" cy="5897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b="1" dirty="0">
                <a:solidFill>
                  <a:schemeClr val="tx1"/>
                </a:solidFill>
              </a:rPr>
              <a:t>Les comprimés et les pastilles à sucer</a:t>
            </a:r>
            <a:endParaRPr lang="fr-FR" altLang="fr-FR" sz="1700" dirty="0">
              <a:solidFill>
                <a:schemeClr val="tx1"/>
              </a:solidFill>
            </a:endParaRPr>
          </a:p>
          <a:p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3057448D-E2D2-4E3F-81CF-493E19444E92}"/>
              </a:ext>
            </a:extLst>
          </p:cNvPr>
          <p:cNvSpPr txBox="1">
            <a:spLocks/>
          </p:cNvSpPr>
          <p:nvPr/>
        </p:nvSpPr>
        <p:spPr>
          <a:xfrm>
            <a:off x="577372" y="4467600"/>
            <a:ext cx="2119091" cy="5897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b="1" dirty="0">
                <a:solidFill>
                  <a:schemeClr val="tx1"/>
                </a:solidFill>
              </a:rPr>
              <a:t>L’</a:t>
            </a:r>
            <a:r>
              <a:rPr lang="fr-FR" altLang="fr-FR" sz="1700" b="1" dirty="0" err="1">
                <a:solidFill>
                  <a:schemeClr val="tx1"/>
                </a:solidFill>
              </a:rPr>
              <a:t>inhaleur</a:t>
            </a:r>
            <a:endParaRPr lang="fr-FR" altLang="fr-FR" sz="1700" dirty="0">
              <a:solidFill>
                <a:schemeClr val="tx1"/>
              </a:solidFill>
            </a:endParaRPr>
          </a:p>
          <a:p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71022B11-C8E2-4211-9DA8-F26BC04F8767}"/>
              </a:ext>
            </a:extLst>
          </p:cNvPr>
          <p:cNvSpPr txBox="1">
            <a:spLocks/>
          </p:cNvSpPr>
          <p:nvPr/>
        </p:nvSpPr>
        <p:spPr>
          <a:xfrm>
            <a:off x="577372" y="5413101"/>
            <a:ext cx="2283432" cy="3390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b="1" dirty="0">
                <a:solidFill>
                  <a:schemeClr val="tx1"/>
                </a:solidFill>
              </a:rPr>
              <a:t>Le spray buccal</a:t>
            </a:r>
            <a:endParaRPr lang="fr-FR" sz="1700" dirty="0">
              <a:solidFill>
                <a:schemeClr val="tx1"/>
              </a:solidFill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4BCC31F6-3981-4755-81EB-303106A25B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39" r="-152"/>
          <a:stretch/>
        </p:blipFill>
        <p:spPr>
          <a:xfrm>
            <a:off x="2607774" y="1030973"/>
            <a:ext cx="1018285" cy="95274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58CF5557-524D-4AF4-9458-F409C05EE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14500">
            <a:off x="3366192" y="1832808"/>
            <a:ext cx="651775" cy="90470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5B09E846-45A3-4B44-8DA1-3312FB5C83A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27699" y="2675563"/>
            <a:ext cx="1317142" cy="98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77BAF8EC-BD30-4AC8-B604-F938D7BA49D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541" y="5141134"/>
            <a:ext cx="793458" cy="102453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139D09D4-D69E-4AF7-98FF-4F04AF77383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4198">
            <a:off x="1761995" y="4118472"/>
            <a:ext cx="881166" cy="88116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CFF36290-4EA6-4A06-A9F4-A58066BBAEC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88" y="3209541"/>
            <a:ext cx="1201641" cy="1201641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C9C9966E-0F2F-B8F4-C38A-CFF8556245BE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Conseils d’utilisation des TNS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24" name="Picture 8" descr="RÃ©sultat de recherche d'images pour &quot;cinÃ©tique de la nicotine&quot;">
            <a:extLst>
              <a:ext uri="{FF2B5EF4-FFF2-40B4-BE49-F238E27FC236}">
                <a16:creationId xmlns:a16="http://schemas.microsoft.com/office/drawing/2014/main" id="{01DEFE05-0015-64BA-F06D-B052ECF47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93618" y="1733994"/>
            <a:ext cx="6354756" cy="433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993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7DD8AE7A-EFF8-461E-AE89-B7C6F5ED9D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639" y="1845554"/>
            <a:ext cx="11383311" cy="423500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Ø"/>
            </a:pPr>
            <a:r>
              <a:rPr lang="fr-FR" dirty="0"/>
              <a:t>Formes Orales : forme d’action rapide au travers de la muqueuse buccale	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sz="1800" dirty="0"/>
              <a:t>	</a:t>
            </a:r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A1894E8-C732-444E-BECC-1285A9538434}"/>
              </a:ext>
            </a:extLst>
          </p:cNvPr>
          <p:cNvSpPr txBox="1">
            <a:spLocks/>
          </p:cNvSpPr>
          <p:nvPr/>
        </p:nvSpPr>
        <p:spPr>
          <a:xfrm>
            <a:off x="1600200" y="3429000"/>
            <a:ext cx="10093475" cy="152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chemeClr val="tx1"/>
                </a:solidFill>
              </a:rPr>
              <a:t>Éviter la prise de boissons acides (soda, café..) dans les 15 minutes précédant la prise (diminution de l’absorption de la nicotine à travers la muqueuse buccale).</a:t>
            </a:r>
          </a:p>
          <a:p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82B0CE-F3EB-13D7-21FE-93C959D248F2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L’utilisation des différentes formes galéniques est complémentaire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et recommandée par la HAS</a:t>
            </a:r>
          </a:p>
        </p:txBody>
      </p:sp>
      <p:pic>
        <p:nvPicPr>
          <p:cNvPr id="2" name="Picture 7" descr="ATTENTION - Commune d'Apprieu">
            <a:extLst>
              <a:ext uri="{FF2B5EF4-FFF2-40B4-BE49-F238E27FC236}">
                <a16:creationId xmlns:a16="http://schemas.microsoft.com/office/drawing/2014/main" id="{203AB3CD-2C56-D79A-0F58-C4F51B4A1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86" y="3295650"/>
            <a:ext cx="1264614" cy="71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921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7DD8AE7A-EFF8-461E-AE89-B7C6F5ED9D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639" y="1845554"/>
            <a:ext cx="11335686" cy="550000"/>
          </a:xfrm>
        </p:spPr>
        <p:txBody>
          <a:bodyPr/>
          <a:lstStyle/>
          <a:p>
            <a:pPr marL="361950" indent="-361950"/>
            <a:r>
              <a:rPr lang="fr-FR" dirty="0"/>
              <a:t>Les gommes à macher : disponibles en 2 et 4 mg</a:t>
            </a:r>
            <a:br>
              <a:rPr lang="fr-FR" dirty="0"/>
            </a:br>
            <a:r>
              <a:rPr lang="fr-FR" sz="1800" dirty="0">
                <a:solidFill>
                  <a:srgbClr val="6B6123"/>
                </a:solidFill>
              </a:rPr>
              <a:t>Ce ne sont pas des chewing-gum!  Action rapide</a:t>
            </a:r>
          </a:p>
          <a:p>
            <a:pPr marL="361950" indent="-361950"/>
            <a:endParaRPr lang="fr-FR" dirty="0"/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A1894E8-C732-444E-BECC-1285A9538434}"/>
              </a:ext>
            </a:extLst>
          </p:cNvPr>
          <p:cNvSpPr txBox="1">
            <a:spLocks/>
          </p:cNvSpPr>
          <p:nvPr/>
        </p:nvSpPr>
        <p:spPr>
          <a:xfrm>
            <a:off x="925574" y="2726599"/>
            <a:ext cx="10713975" cy="5500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dirty="0">
                <a:solidFill>
                  <a:srgbClr val="000000"/>
                </a:solidFill>
              </a:rPr>
              <a:t>Laisser ramollir la gomme et mâcher très lentement puis placer la gomme entre la joue et la gencive. Reprendre les mastications en alternant avec des pauses.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dirty="0">
                <a:solidFill>
                  <a:srgbClr val="000000"/>
                </a:solidFill>
              </a:rPr>
              <a:t>Une mastication trop intense  = libération trop rapide de nicotine =  sensations de brûlures pharyngées, gastriques et des hoquets.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dirty="0">
                <a:solidFill>
                  <a:srgbClr val="000000"/>
                </a:solidFill>
              </a:rPr>
              <a:t>Contre-indiquées en cas de port d’appareil dentaire ou de lésions buccodentaires.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dirty="0">
                <a:solidFill>
                  <a:srgbClr val="000000"/>
                </a:solidFill>
              </a:rPr>
              <a:t>L’effet dure environ 30 minutes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altLang="fr-FR" sz="1700" dirty="0">
                <a:solidFill>
                  <a:srgbClr val="000000"/>
                </a:solidFill>
              </a:rPr>
              <a:t>Dose moyenne journalière 12</a:t>
            </a:r>
          </a:p>
          <a:p>
            <a:endParaRPr lang="fr-FR" sz="1700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82B0CE-F3EB-13D7-21FE-93C959D248F2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L’utilisation des différentes formes galéniques est complémentaire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et recommandée par la HAS</a:t>
            </a:r>
          </a:p>
        </p:txBody>
      </p:sp>
      <p:pic>
        <p:nvPicPr>
          <p:cNvPr id="5" name="Picture 6" descr="brûlure d'estomac">
            <a:extLst>
              <a:ext uri="{FF2B5EF4-FFF2-40B4-BE49-F238E27FC236}">
                <a16:creationId xmlns:a16="http://schemas.microsoft.com/office/drawing/2014/main" id="{EF026176-B515-C4DC-D81F-D2842FCDD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975" y="4157662"/>
            <a:ext cx="2381250" cy="23812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804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7DD8AE7A-EFF8-461E-AE89-B7C6F5ED9D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639" y="1845554"/>
            <a:ext cx="11335686" cy="423500"/>
          </a:xfrm>
        </p:spPr>
        <p:txBody>
          <a:bodyPr/>
          <a:lstStyle/>
          <a:p>
            <a:pPr marL="361950" indent="-361950">
              <a:spcAft>
                <a:spcPts val="600"/>
              </a:spcAft>
            </a:pPr>
            <a:r>
              <a:rPr lang="fr-FR" dirty="0"/>
              <a:t>Les comprimés/ pastilles à sucer Disponibles en 1 mg - 1,5 mg - 2 mg - 2,5 mg et 4 mg.</a:t>
            </a:r>
            <a:br>
              <a:rPr lang="fr-FR" dirty="0"/>
            </a:br>
            <a:r>
              <a:rPr lang="fr-FR" sz="1800" dirty="0">
                <a:solidFill>
                  <a:srgbClr val="6B6123"/>
                </a:solidFill>
              </a:rPr>
              <a:t>1 comprimé à sucer de 2 mg = 1 gomme de 4 mg</a:t>
            </a:r>
          </a:p>
          <a:p>
            <a:pPr marL="361950" indent="-361950"/>
            <a:endParaRPr lang="fr-FR" sz="1800" dirty="0">
              <a:solidFill>
                <a:srgbClr val="6B6123"/>
              </a:solidFill>
            </a:endParaRPr>
          </a:p>
          <a:p>
            <a:pPr marL="361950" indent="-361950"/>
            <a:endParaRPr lang="fr-FR" dirty="0"/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A1894E8-C732-444E-BECC-1285A9538434}"/>
              </a:ext>
            </a:extLst>
          </p:cNvPr>
          <p:cNvSpPr txBox="1">
            <a:spLocks/>
          </p:cNvSpPr>
          <p:nvPr/>
        </p:nvSpPr>
        <p:spPr>
          <a:xfrm>
            <a:off x="925574" y="3171825"/>
            <a:ext cx="10713975" cy="104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700" dirty="0">
                <a:solidFill>
                  <a:srgbClr val="000000"/>
                </a:solidFill>
              </a:rPr>
              <a:t>Placer entre la joue et la gencive et laisser fondre ou sucer très lentement jusqu’à dissolution complète.</a:t>
            </a:r>
          </a:p>
          <a:p>
            <a:r>
              <a:rPr lang="fr-FR" sz="1700" dirty="0">
                <a:solidFill>
                  <a:srgbClr val="000000"/>
                </a:solidFill>
              </a:rPr>
              <a:t>Les comprimés sublinguaux : Disponibles en 2 mg (action rapide)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rgbClr val="000000"/>
                </a:solidFill>
              </a:rPr>
              <a:t>Placer sous la langue, laisser fondre environ 20 mn.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rgbClr val="000000"/>
                </a:solidFill>
              </a:rPr>
              <a:t>Recommandé de ne pas dépasser 30 / jour (dose moyenne journalière 12)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1166813" algn="l"/>
              </a:tabLst>
            </a:pPr>
            <a:r>
              <a:rPr lang="fr-FR" sz="1700" dirty="0">
                <a:solidFill>
                  <a:srgbClr val="000000"/>
                </a:solidFill>
              </a:rPr>
              <a:t> 	Ne pas croquer </a:t>
            </a:r>
          </a:p>
          <a:p>
            <a:endParaRPr lang="fr-FR" sz="1700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82B0CE-F3EB-13D7-21FE-93C959D248F2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L’utilisation des différentes formes galéniques est complémentaire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et recommandée par la HAS</a:t>
            </a:r>
          </a:p>
        </p:txBody>
      </p:sp>
      <p:pic>
        <p:nvPicPr>
          <p:cNvPr id="6" name="Picture 7" descr="ATTENTION - Commune d'Apprieu">
            <a:extLst>
              <a:ext uri="{FF2B5EF4-FFF2-40B4-BE49-F238E27FC236}">
                <a16:creationId xmlns:a16="http://schemas.microsoft.com/office/drawing/2014/main" id="{7B334EC4-8DDE-0650-019D-6D129F952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51" y="4613039"/>
            <a:ext cx="830316" cy="47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478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7DD8AE7A-EFF8-461E-AE89-B7C6F5ED9D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639" y="1845554"/>
            <a:ext cx="11335686" cy="423500"/>
          </a:xfrm>
        </p:spPr>
        <p:txBody>
          <a:bodyPr/>
          <a:lstStyle/>
          <a:p>
            <a:pPr marL="361950" indent="-361950">
              <a:spcAft>
                <a:spcPts val="600"/>
              </a:spcAft>
            </a:pPr>
            <a:r>
              <a:rPr lang="fr-FR" dirty="0"/>
              <a:t>L’</a:t>
            </a:r>
            <a:r>
              <a:rPr lang="fr-FR" dirty="0" err="1"/>
              <a:t>inhaleur</a:t>
            </a:r>
            <a:r>
              <a:rPr lang="fr-FR" dirty="0"/>
              <a:t> : 1 cartouche = 10 mg de nicotine.</a:t>
            </a:r>
            <a:br>
              <a:rPr lang="fr-FR" dirty="0"/>
            </a:br>
            <a:r>
              <a:rPr lang="fr-FR" sz="1800" dirty="0">
                <a:solidFill>
                  <a:srgbClr val="6B6123"/>
                </a:solidFill>
              </a:rPr>
              <a:t>Ne s’inhale pas !</a:t>
            </a:r>
          </a:p>
          <a:p>
            <a:pPr marL="361950" indent="-361950">
              <a:spcAft>
                <a:spcPts val="600"/>
              </a:spcAft>
            </a:pPr>
            <a:endParaRPr lang="fr-FR" sz="1800" dirty="0">
              <a:solidFill>
                <a:srgbClr val="6B6123"/>
              </a:solidFill>
            </a:endParaRPr>
          </a:p>
          <a:p>
            <a:pPr marL="361950" indent="-361950"/>
            <a:endParaRPr lang="fr-FR" sz="1800" dirty="0">
              <a:solidFill>
                <a:srgbClr val="6B6123"/>
              </a:solidFill>
            </a:endParaRPr>
          </a:p>
          <a:p>
            <a:pPr marL="361950" indent="-361950"/>
            <a:endParaRPr lang="fr-FR" dirty="0"/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A1894E8-C732-444E-BECC-1285A9538434}"/>
              </a:ext>
            </a:extLst>
          </p:cNvPr>
          <p:cNvSpPr txBox="1">
            <a:spLocks/>
          </p:cNvSpPr>
          <p:nvPr/>
        </p:nvSpPr>
        <p:spPr>
          <a:xfrm>
            <a:off x="925574" y="3171825"/>
            <a:ext cx="10713975" cy="104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700" dirty="0">
                <a:solidFill>
                  <a:srgbClr val="000000"/>
                </a:solidFill>
              </a:rPr>
              <a:t>Se présente sous la forme d’un embout en plastique blanc qui s’ouvre en deux pour recevoir une cartouche transparente, interchangeable, contenant un tampon imprégné de nicotine.</a:t>
            </a:r>
          </a:p>
          <a:p>
            <a:r>
              <a:rPr lang="fr-FR" sz="1700" dirty="0">
                <a:solidFill>
                  <a:srgbClr val="000000"/>
                </a:solidFill>
              </a:rPr>
              <a:t>Aspirer doucement la nicotine par petites doses à chaque envie / besoin de fumer, en gardant la « bouffée en bouche ». La fréquence et l’intensité d’aspiration dépendront des besoins de chaque utilisateur.</a:t>
            </a:r>
          </a:p>
          <a:p>
            <a:r>
              <a:rPr lang="fr-FR" sz="1700" dirty="0">
                <a:solidFill>
                  <a:srgbClr val="000000"/>
                </a:solidFill>
              </a:rPr>
              <a:t>Recommandé de ne pas dépasser 12 cartouches / jour.</a:t>
            </a:r>
          </a:p>
          <a:p>
            <a:endParaRPr lang="fr-FR" sz="1700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82B0CE-F3EB-13D7-21FE-93C959D248F2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L’utilisation des différentes formes galéniques est complémentaire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et recommandée par la HAS</a:t>
            </a:r>
          </a:p>
        </p:txBody>
      </p:sp>
      <p:pic>
        <p:nvPicPr>
          <p:cNvPr id="8" name="Picture 4" descr="Inhalateur de nicotine - Arrêter de fumer - Stop-tabac.ch">
            <a:extLst>
              <a:ext uri="{FF2B5EF4-FFF2-40B4-BE49-F238E27FC236}">
                <a16:creationId xmlns:a16="http://schemas.microsoft.com/office/drawing/2014/main" id="{BCA63ACC-4BD8-2A4D-1319-2ECF5795E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847" y="5017617"/>
            <a:ext cx="4080303" cy="120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128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7DD8AE7A-EFF8-461E-AE89-B7C6F5ED9D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639" y="1845554"/>
            <a:ext cx="11335686" cy="423500"/>
          </a:xfrm>
        </p:spPr>
        <p:txBody>
          <a:bodyPr/>
          <a:lstStyle/>
          <a:p>
            <a:pPr marL="361950" indent="-361950">
              <a:spcAft>
                <a:spcPts val="600"/>
              </a:spcAft>
            </a:pPr>
            <a:r>
              <a:rPr lang="fr-FR" dirty="0"/>
              <a:t>Le spray buccal : 150 doses ; 1 pulvérisation = 1 mg de nicotine</a:t>
            </a:r>
            <a:br>
              <a:rPr lang="fr-FR" dirty="0"/>
            </a:br>
            <a:r>
              <a:rPr lang="fr-FR" sz="1800" dirty="0">
                <a:solidFill>
                  <a:srgbClr val="6B6123"/>
                </a:solidFill>
              </a:rPr>
              <a:t>Ne pas inhaler !</a:t>
            </a:r>
          </a:p>
          <a:p>
            <a:pPr marL="361950" indent="-361950">
              <a:spcAft>
                <a:spcPts val="600"/>
              </a:spcAft>
            </a:pPr>
            <a:endParaRPr lang="fr-FR" sz="1800" dirty="0">
              <a:solidFill>
                <a:srgbClr val="6B6123"/>
              </a:solidFill>
            </a:endParaRPr>
          </a:p>
          <a:p>
            <a:pPr marL="361950" indent="-361950"/>
            <a:endParaRPr lang="fr-FR" sz="1800" dirty="0">
              <a:solidFill>
                <a:srgbClr val="6B6123"/>
              </a:solidFill>
            </a:endParaRPr>
          </a:p>
          <a:p>
            <a:pPr marL="361950" indent="-361950"/>
            <a:endParaRPr lang="fr-FR" dirty="0"/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A1894E8-C732-444E-BECC-1285A9538434}"/>
              </a:ext>
            </a:extLst>
          </p:cNvPr>
          <p:cNvSpPr txBox="1">
            <a:spLocks/>
          </p:cNvSpPr>
          <p:nvPr/>
        </p:nvSpPr>
        <p:spPr>
          <a:xfrm>
            <a:off x="925574" y="3171825"/>
            <a:ext cx="10713975" cy="1047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700" dirty="0">
                <a:solidFill>
                  <a:srgbClr val="000000"/>
                </a:solidFill>
              </a:rPr>
              <a:t>Diriger le spray vers l’intérieur de la joue puis avec la langue répartir les gouttelettes sur la muqueuse buccale.</a:t>
            </a:r>
          </a:p>
          <a:p>
            <a:r>
              <a:rPr lang="fr-FR" sz="1700" dirty="0">
                <a:solidFill>
                  <a:srgbClr val="000000"/>
                </a:solidFill>
              </a:rPr>
              <a:t>Ne pas déglutir trop rapidement après la pulvérisation.</a:t>
            </a:r>
          </a:p>
          <a:p>
            <a:r>
              <a:rPr lang="fr-FR" sz="1700" dirty="0">
                <a:solidFill>
                  <a:srgbClr val="000000"/>
                </a:solidFill>
              </a:rPr>
              <a:t>Recommandé de ne pas dépasser 4 pulvérisations / heure et pas plus de 64 pulvérisations / 24 heures</a:t>
            </a:r>
          </a:p>
          <a:p>
            <a:endParaRPr lang="fr-FR" sz="1700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82B0CE-F3EB-13D7-21FE-93C959D248F2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L’utilisation des différentes formes galéniques est complémentaire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et recommandée par la HAS</a:t>
            </a:r>
          </a:p>
        </p:txBody>
      </p:sp>
    </p:spTree>
    <p:extLst>
      <p:ext uri="{BB962C8B-B14F-4D97-AF65-F5344CB8AC3E}">
        <p14:creationId xmlns:p14="http://schemas.microsoft.com/office/powerpoint/2010/main" val="2819727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7DD8AE7A-EFF8-461E-AE89-B7C6F5ED9DF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639" y="1845553"/>
            <a:ext cx="11335686" cy="1326271"/>
          </a:xfrm>
        </p:spPr>
        <p:txBody>
          <a:bodyPr/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/>
              <a:t> Les substituts nicotiniques transdermiques :  </a:t>
            </a:r>
            <a:br>
              <a:rPr lang="fr-FR" dirty="0"/>
            </a:br>
            <a:r>
              <a:rPr lang="fr-FR" dirty="0"/>
              <a:t>	</a:t>
            </a:r>
            <a:r>
              <a:rPr lang="fr-FR" sz="2400" dirty="0"/>
              <a:t>Patchs sur 24 h : 21 mg, 14 mg et 7 mg  </a:t>
            </a:r>
            <a:br>
              <a:rPr lang="fr-FR" sz="2400" dirty="0"/>
            </a:br>
            <a:r>
              <a:rPr lang="fr-FR" sz="2400" dirty="0"/>
              <a:t>	Patchs sur 16 h : 25 mg, 15 mg et 10 mg</a:t>
            </a:r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A1894E8-C732-444E-BECC-1285A9538434}"/>
              </a:ext>
            </a:extLst>
          </p:cNvPr>
          <p:cNvSpPr txBox="1">
            <a:spLocks/>
          </p:cNvSpPr>
          <p:nvPr/>
        </p:nvSpPr>
        <p:spPr>
          <a:xfrm>
            <a:off x="925574" y="3171825"/>
            <a:ext cx="10713975" cy="33272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400" b="0" i="0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700" dirty="0">
                <a:solidFill>
                  <a:srgbClr val="000000"/>
                </a:solidFill>
                <a:latin typeface="+mn-lt"/>
              </a:rPr>
              <a:t>Fournissent de la nicotine plus lentement que la gomme et les comprimés, mais de façon plus constante et durable par voie transdermique pendant la journée.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700" dirty="0">
                <a:solidFill>
                  <a:srgbClr val="000000"/>
                </a:solidFill>
                <a:latin typeface="+mn-lt"/>
              </a:rPr>
              <a:t>Appliquer sur une peau sèche.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700" dirty="0">
                <a:solidFill>
                  <a:srgbClr val="000000"/>
                </a:solidFill>
                <a:latin typeface="+mn-lt"/>
              </a:rPr>
              <a:t>Changer chaque jour l'emplacement du patch en évitant si possible, de le coller au même endroit pour diminuer le risque de réaction cutanée locale.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700" dirty="0">
                <a:solidFill>
                  <a:srgbClr val="000000"/>
                </a:solidFill>
                <a:latin typeface="+mn-lt"/>
              </a:rPr>
              <a:t>En cas de réaction allergique cutanée proposer de changer de marque de patchs et/ou d’appliquer une pommade dermocorticoïde locale.</a:t>
            </a:r>
          </a:p>
          <a:p>
            <a:r>
              <a:rPr lang="fr-FR" sz="1800" b="1" dirty="0">
                <a:latin typeface="+mn-lt"/>
              </a:rPr>
              <a:t>A noter, e</a:t>
            </a:r>
            <a:r>
              <a:rPr lang="fr-FR" sz="1800" b="1" dirty="0">
                <a:effectLst/>
                <a:latin typeface="+mn-lt"/>
              </a:rPr>
              <a:t>n l'absence de patch </a:t>
            </a:r>
            <a:r>
              <a:rPr lang="fr-FR" sz="1800" b="1" dirty="0">
                <a:latin typeface="+mn-lt"/>
              </a:rPr>
              <a:t>« </a:t>
            </a:r>
            <a:r>
              <a:rPr lang="fr-FR" sz="1800" b="1" dirty="0">
                <a:effectLst/>
                <a:latin typeface="+mn-lt"/>
              </a:rPr>
              <a:t>16h » un « 24h » peut être ôté au bout de 16h…( le patch 21mg gardé 16h délivrera 15mg en 16h/; le patch 14mg délivrera </a:t>
            </a:r>
            <a:r>
              <a:rPr lang="fr-FR" sz="1800" b="1" dirty="0">
                <a:latin typeface="+mn-lt"/>
              </a:rPr>
              <a:t>1</a:t>
            </a:r>
            <a:r>
              <a:rPr lang="fr-FR" sz="1800" b="1" dirty="0">
                <a:effectLst/>
                <a:latin typeface="+mn-lt"/>
              </a:rPr>
              <a:t>0mg en 16h et  le 7 mg délivrera 5mg en 16h….)</a:t>
            </a:r>
            <a:endParaRPr lang="fr-FR" sz="1800" b="1" dirty="0">
              <a:solidFill>
                <a:srgbClr val="000000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sz="1700" dirty="0">
              <a:solidFill>
                <a:srgbClr val="000000"/>
              </a:solidFill>
            </a:endParaRPr>
          </a:p>
          <a:p>
            <a:endParaRPr lang="fr-FR" sz="1700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82B0CE-F3EB-13D7-21FE-93C959D248F2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L’utilisation des différentes formes galéniques est complémentaire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et recommandée par la HAS</a:t>
            </a:r>
          </a:p>
        </p:txBody>
      </p:sp>
    </p:spTree>
    <p:extLst>
      <p:ext uri="{BB962C8B-B14F-4D97-AF65-F5344CB8AC3E}">
        <p14:creationId xmlns:p14="http://schemas.microsoft.com/office/powerpoint/2010/main" val="1005700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4C3E35E-1C97-BEA4-5C93-FB385A2CB99D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Recommandations</a:t>
            </a:r>
          </a:p>
        </p:txBody>
      </p:sp>
      <p:sp>
        <p:nvSpPr>
          <p:cNvPr id="4" name="Espace réservé du texte 6">
            <a:extLst>
              <a:ext uri="{FF2B5EF4-FFF2-40B4-BE49-F238E27FC236}">
                <a16:creationId xmlns:a16="http://schemas.microsoft.com/office/drawing/2014/main" id="{38832BCD-447A-2DB1-5BB0-06EAE4038106}"/>
              </a:ext>
            </a:extLst>
          </p:cNvPr>
          <p:cNvSpPr txBox="1">
            <a:spLocks/>
          </p:cNvSpPr>
          <p:nvPr/>
        </p:nvSpPr>
        <p:spPr>
          <a:xfrm>
            <a:off x="408638" y="1845553"/>
            <a:ext cx="11783362" cy="2667453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600"/>
              </a:spcAft>
            </a:pPr>
            <a:r>
              <a:rPr lang="fr-FR" dirty="0"/>
              <a:t>Fournir documents informatifs : protocoles et coordonnées des professionnels référents : ELSA, consultations de tabacologie …</a:t>
            </a:r>
          </a:p>
          <a:p>
            <a:pPr marL="361950" indent="-361950">
              <a:spcAft>
                <a:spcPts val="600"/>
              </a:spcAft>
            </a:pPr>
            <a:r>
              <a:rPr lang="fr-FR" dirty="0"/>
              <a:t>Fournir un document à l’attention du patient : conseils pratiques, rappels des bénéfices, orientations…</a:t>
            </a:r>
          </a:p>
        </p:txBody>
      </p:sp>
    </p:spTree>
    <p:extLst>
      <p:ext uri="{BB962C8B-B14F-4D97-AF65-F5344CB8AC3E}">
        <p14:creationId xmlns:p14="http://schemas.microsoft.com/office/powerpoint/2010/main" val="193756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1) Repérer rapidement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4D9AC52-B6ED-4563-AA19-E83D8667CE3A}"/>
              </a:ext>
            </a:extLst>
          </p:cNvPr>
          <p:cNvSpPr txBox="1"/>
          <p:nvPr/>
        </p:nvSpPr>
        <p:spPr>
          <a:xfrm>
            <a:off x="512150" y="1543868"/>
            <a:ext cx="116490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1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fr-FR" b="1" dirty="0"/>
              <a:t>Cette question doit s’inscrire dans un ensemble de questions systématiques</a:t>
            </a:r>
          </a:p>
          <a:p>
            <a:pPr marL="361950" lvl="1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endParaRPr lang="fr-FR" b="1" dirty="0"/>
          </a:p>
          <a:p>
            <a:pPr marL="361950" lvl="1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fr-FR" b="1" dirty="0"/>
              <a:t>Expliquer l’objectif de cette question en amont permet de ne pas confronter le fumeur :</a:t>
            </a:r>
            <a:br>
              <a:rPr lang="fr-FR" b="1" dirty="0"/>
            </a:br>
            <a:r>
              <a:rPr lang="fr-FR" sz="1700" i="1" dirty="0"/>
              <a:t>« Afin de pouvoir mieux vous connaitre et répondre à vos besoins , me permettez-vous de vous poser quelques questions ?</a:t>
            </a:r>
            <a:br>
              <a:rPr lang="fr-FR" sz="1700" i="1" dirty="0"/>
            </a:br>
            <a:r>
              <a:rPr lang="fr-FR" sz="1700" i="1" dirty="0"/>
              <a:t>« Vous arrive-t-il de fumer ? »</a:t>
            </a:r>
          </a:p>
          <a:p>
            <a:pPr marL="361950" lvl="1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endParaRPr lang="fr-FR" sz="1700" i="1" dirty="0"/>
          </a:p>
          <a:p>
            <a:pPr marL="361950" lvl="1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fr-FR" b="1" dirty="0"/>
              <a:t>Questionner le patient vis-à-vis de ses envies/son besoin de fumer :</a:t>
            </a:r>
            <a:br>
              <a:rPr lang="fr-FR" b="1" dirty="0"/>
            </a:br>
            <a:r>
              <a:rPr lang="fr-FR" sz="1700" i="1" dirty="0"/>
              <a:t>« Dans ce contexte où il vous sera peut être plus difficile de fumer que d’habitude, comment allez vous gérer cette situation ? »</a:t>
            </a:r>
          </a:p>
          <a:p>
            <a:pPr marL="361950" lvl="1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endParaRPr lang="fr-FR" sz="1700" i="1" dirty="0"/>
          </a:p>
          <a:p>
            <a:pPr marL="361950" lvl="1" indent="-285750">
              <a:buFont typeface="Wingdings" panose="05000000000000000000" pitchFamily="2" charset="2"/>
              <a:buChar char="ü"/>
            </a:pPr>
            <a:r>
              <a:rPr lang="fr-FR" b="1" dirty="0"/>
              <a:t>Signifier qu'ici, l’équipe peut l’aider temporairement même s’il n’envisage pas d’arrêter de fumer :</a:t>
            </a:r>
            <a:br>
              <a:rPr lang="fr-FR" b="1" dirty="0"/>
            </a:br>
            <a:r>
              <a:rPr lang="fr-FR" sz="1700" i="1" dirty="0"/>
              <a:t>« Nous pouvons vous proposer un traitement pour soulager les symptômes de manque, le temps de votre hospitalisation. »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8850022-F4A5-B0B9-F3D8-A7928B39041D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Questionner l’usage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72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2) Adapter son intervention selon l’engagement du fumeur</a:t>
            </a:r>
          </a:p>
        </p:txBody>
      </p:sp>
    </p:spTree>
    <p:extLst>
      <p:ext uri="{BB962C8B-B14F-4D97-AF65-F5344CB8AC3E}">
        <p14:creationId xmlns:p14="http://schemas.microsoft.com/office/powerpoint/2010/main" val="232315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>
            <a:extLst>
              <a:ext uri="{FF2B5EF4-FFF2-40B4-BE49-F238E27FC236}">
                <a16:creationId xmlns:a16="http://schemas.microsoft.com/office/drawing/2014/main" id="{CB32FCC6-09BB-4096-AF1B-27659DFF3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9138" y="3151909"/>
            <a:ext cx="2362200" cy="762000"/>
          </a:xfrm>
          <a:prstGeom prst="rect">
            <a:avLst/>
          </a:prstGeom>
          <a:gradFill flip="none" rotWithShape="1">
            <a:gsLst>
              <a:gs pos="0">
                <a:srgbClr val="7C7775">
                  <a:tint val="66000"/>
                  <a:satMod val="160000"/>
                </a:srgbClr>
              </a:gs>
              <a:gs pos="50000">
                <a:srgbClr val="7C7775">
                  <a:tint val="44500"/>
                  <a:satMod val="160000"/>
                </a:srgbClr>
              </a:gs>
              <a:gs pos="100000">
                <a:srgbClr val="7C7775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Consommateur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satisfait ou indécis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3AE10DE7-84B2-4855-AD7C-8104BBFC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538" y="4675909"/>
            <a:ext cx="2743200" cy="1066800"/>
          </a:xfrm>
          <a:prstGeom prst="rect">
            <a:avLst/>
          </a:prstGeom>
          <a:gradFill flip="none" rotWithShape="1">
            <a:gsLst>
              <a:gs pos="0">
                <a:srgbClr val="7C7775">
                  <a:tint val="66000"/>
                  <a:satMod val="160000"/>
                </a:srgbClr>
              </a:gs>
              <a:gs pos="50000">
                <a:srgbClr val="7C7775">
                  <a:tint val="44500"/>
                  <a:satMod val="160000"/>
                </a:srgbClr>
              </a:gs>
              <a:gs pos="100000">
                <a:srgbClr val="7C7775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Envisage de changer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son comportement de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consommation</a:t>
            </a:r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6FEA0B13-AB79-4429-A580-A3AB18E0B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5194" y="4828309"/>
            <a:ext cx="1448344" cy="762000"/>
          </a:xfrm>
          <a:prstGeom prst="rect">
            <a:avLst/>
          </a:prstGeom>
          <a:gradFill flip="none" rotWithShape="1">
            <a:gsLst>
              <a:gs pos="0">
                <a:srgbClr val="7C7775">
                  <a:tint val="66000"/>
                  <a:satMod val="160000"/>
                </a:srgbClr>
              </a:gs>
              <a:gs pos="50000">
                <a:srgbClr val="7C7775">
                  <a:tint val="44500"/>
                  <a:satMod val="160000"/>
                </a:srgbClr>
              </a:gs>
              <a:gs pos="100000">
                <a:srgbClr val="7C7775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Décide de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changer</a:t>
            </a:r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9CDB5DD2-C006-412D-85FF-D311EE9A6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37" y="3952009"/>
            <a:ext cx="1524000" cy="762000"/>
          </a:xfrm>
          <a:prstGeom prst="rect">
            <a:avLst/>
          </a:prstGeom>
          <a:gradFill flip="none" rotWithShape="1">
            <a:gsLst>
              <a:gs pos="0">
                <a:srgbClr val="7C7775">
                  <a:tint val="66000"/>
                  <a:satMod val="160000"/>
                </a:srgbClr>
              </a:gs>
              <a:gs pos="50000">
                <a:srgbClr val="7C7775">
                  <a:tint val="44500"/>
                  <a:satMod val="160000"/>
                </a:srgbClr>
              </a:gs>
              <a:gs pos="100000">
                <a:srgbClr val="7C7775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400" kern="0" dirty="0">
                <a:solidFill>
                  <a:srgbClr val="000000"/>
                </a:solidFill>
              </a:rPr>
              <a:t>Essaie de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400" kern="0" dirty="0">
                <a:solidFill>
                  <a:srgbClr val="000000"/>
                </a:solidFill>
              </a:rPr>
              <a:t>changer</a:t>
            </a:r>
          </a:p>
        </p:txBody>
      </p:sp>
      <p:sp>
        <p:nvSpPr>
          <p:cNvPr id="39" name="Rectangle 8">
            <a:extLst>
              <a:ext uri="{FF2B5EF4-FFF2-40B4-BE49-F238E27FC236}">
                <a16:creationId xmlns:a16="http://schemas.microsoft.com/office/drawing/2014/main" id="{EB1381CB-D247-4BCA-8482-B9C3A1C63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738" y="1932709"/>
            <a:ext cx="2362200" cy="1066800"/>
          </a:xfrm>
          <a:prstGeom prst="rect">
            <a:avLst/>
          </a:prstGeom>
          <a:gradFill flip="none" rotWithShape="1">
            <a:gsLst>
              <a:gs pos="0">
                <a:srgbClr val="7C7775">
                  <a:tint val="66000"/>
                  <a:satMod val="160000"/>
                </a:srgbClr>
              </a:gs>
              <a:gs pos="50000">
                <a:srgbClr val="7C7775">
                  <a:tint val="44500"/>
                  <a:satMod val="160000"/>
                </a:srgbClr>
              </a:gs>
              <a:gs pos="100000">
                <a:srgbClr val="7C7775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Change son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comportement de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consommation</a:t>
            </a:r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C8FAB60E-5B7D-46CB-B778-72EABB131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738" y="1399309"/>
            <a:ext cx="2590800" cy="685800"/>
          </a:xfrm>
          <a:prstGeom prst="rect">
            <a:avLst/>
          </a:prstGeom>
          <a:gradFill flip="none" rotWithShape="1">
            <a:gsLst>
              <a:gs pos="0">
                <a:srgbClr val="7C7775">
                  <a:tint val="66000"/>
                  <a:satMod val="160000"/>
                </a:srgbClr>
              </a:gs>
              <a:gs pos="50000">
                <a:srgbClr val="7C7775">
                  <a:tint val="44500"/>
                  <a:satMod val="160000"/>
                </a:srgbClr>
              </a:gs>
              <a:gs pos="100000">
                <a:srgbClr val="7C7775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Persévère dans son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changement</a:t>
            </a:r>
          </a:p>
        </p:txBody>
      </p:sp>
      <p:sp>
        <p:nvSpPr>
          <p:cNvPr id="41" name="AutoShape 10">
            <a:extLst>
              <a:ext uri="{FF2B5EF4-FFF2-40B4-BE49-F238E27FC236}">
                <a16:creationId xmlns:a16="http://schemas.microsoft.com/office/drawing/2014/main" id="{38971F32-FBB4-44EF-9FCC-6132051D6175}"/>
              </a:ext>
            </a:extLst>
          </p:cNvPr>
          <p:cNvSpPr>
            <a:spLocks noChangeArrowheads="1"/>
          </p:cNvSpPr>
          <p:nvPr/>
        </p:nvSpPr>
        <p:spPr bwMode="auto">
          <a:xfrm rot="4903159">
            <a:off x="8180726" y="3607522"/>
            <a:ext cx="2206625" cy="1143000"/>
          </a:xfrm>
          <a:custGeom>
            <a:avLst/>
            <a:gdLst>
              <a:gd name="G0" fmla="+- -454318 0 0"/>
              <a:gd name="G1" fmla="+- -6307187 0 0"/>
              <a:gd name="G2" fmla="+- -454318 0 -6307187"/>
              <a:gd name="G3" fmla="+- 10800 0 0"/>
              <a:gd name="G4" fmla="+- 0 0 -4543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60 0 0"/>
              <a:gd name="G9" fmla="+- 0 0 -6307187"/>
              <a:gd name="G10" fmla="+- 6860 0 2700"/>
              <a:gd name="G11" fmla="cos G10 -454318"/>
              <a:gd name="G12" fmla="sin G10 -454318"/>
              <a:gd name="G13" fmla="cos 13500 -454318"/>
              <a:gd name="G14" fmla="sin 13500 -454318"/>
              <a:gd name="G15" fmla="+- G11 10800 0"/>
              <a:gd name="G16" fmla="+- G12 10800 0"/>
              <a:gd name="G17" fmla="+- G13 10800 0"/>
              <a:gd name="G18" fmla="+- G14 10800 0"/>
              <a:gd name="G19" fmla="*/ 6860 1 2"/>
              <a:gd name="G20" fmla="+- G19 5400 0"/>
              <a:gd name="G21" fmla="cos G20 -454318"/>
              <a:gd name="G22" fmla="sin G20 -454318"/>
              <a:gd name="G23" fmla="+- G21 10800 0"/>
              <a:gd name="G24" fmla="+- G12 G23 G22"/>
              <a:gd name="G25" fmla="+- G22 G23 G11"/>
              <a:gd name="G26" fmla="cos 10800 -454318"/>
              <a:gd name="G27" fmla="sin 10800 -454318"/>
              <a:gd name="G28" fmla="cos 6860 -454318"/>
              <a:gd name="G29" fmla="sin 6860 -4543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307187"/>
              <a:gd name="G36" fmla="sin G34 -6307187"/>
              <a:gd name="G37" fmla="+/ -6307187 -4543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60 G39"/>
              <a:gd name="G43" fmla="sin 686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510 w 21600"/>
              <a:gd name="T5" fmla="*/ 2337 h 21600"/>
              <a:gd name="T6" fmla="*/ 9840 w 21600"/>
              <a:gd name="T7" fmla="*/ 2022 h 21600"/>
              <a:gd name="T8" fmla="*/ 15062 w 21600"/>
              <a:gd name="T9" fmla="*/ 5424 h 21600"/>
              <a:gd name="T10" fmla="*/ 24201 w 21600"/>
              <a:gd name="T11" fmla="*/ 9170 h 21600"/>
              <a:gd name="T12" fmla="*/ 20128 w 21600"/>
              <a:gd name="T13" fmla="*/ 14370 h 21600"/>
              <a:gd name="T14" fmla="*/ 14929 w 21600"/>
              <a:gd name="T15" fmla="*/ 1029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609" y="9972"/>
                </a:moveTo>
                <a:cubicBezTo>
                  <a:pt x="17191" y="6528"/>
                  <a:pt x="14268" y="3940"/>
                  <a:pt x="10800" y="3940"/>
                </a:cubicBezTo>
                <a:cubicBezTo>
                  <a:pt x="10550" y="3940"/>
                  <a:pt x="10301" y="3953"/>
                  <a:pt x="10054" y="3980"/>
                </a:cubicBezTo>
                <a:lnTo>
                  <a:pt x="9626" y="63"/>
                </a:lnTo>
                <a:cubicBezTo>
                  <a:pt x="10015" y="21"/>
                  <a:pt x="10407" y="0"/>
                  <a:pt x="10800" y="0"/>
                </a:cubicBezTo>
                <a:cubicBezTo>
                  <a:pt x="16260" y="0"/>
                  <a:pt x="20861" y="4075"/>
                  <a:pt x="21521" y="9496"/>
                </a:cubicBezTo>
                <a:lnTo>
                  <a:pt x="24201" y="9170"/>
                </a:lnTo>
                <a:lnTo>
                  <a:pt x="20128" y="14370"/>
                </a:lnTo>
                <a:lnTo>
                  <a:pt x="14929" y="10297"/>
                </a:lnTo>
                <a:lnTo>
                  <a:pt x="17609" y="9972"/>
                </a:lnTo>
                <a:close/>
              </a:path>
            </a:pathLst>
          </a:custGeom>
          <a:noFill/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2" name="AutoShape 11">
            <a:extLst>
              <a:ext uri="{FF2B5EF4-FFF2-40B4-BE49-F238E27FC236}">
                <a16:creationId xmlns:a16="http://schemas.microsoft.com/office/drawing/2014/main" id="{0013DD45-DDFC-4E10-ABE3-74688ADEC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738" y="4980709"/>
            <a:ext cx="990600" cy="533400"/>
          </a:xfrm>
          <a:prstGeom prst="leftArrow">
            <a:avLst>
              <a:gd name="adj1" fmla="val 46532"/>
              <a:gd name="adj2" fmla="val 57442"/>
            </a:avLst>
          </a:prstGeom>
          <a:solidFill>
            <a:sysClr val="window" lastClr="FFFFFF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3" name="AutoShape 12">
            <a:extLst>
              <a:ext uri="{FF2B5EF4-FFF2-40B4-BE49-F238E27FC236}">
                <a16:creationId xmlns:a16="http://schemas.microsoft.com/office/drawing/2014/main" id="{23C80B1A-C264-4876-A5CD-7FDF680688A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083138" y="4675909"/>
            <a:ext cx="2954338" cy="762000"/>
          </a:xfrm>
          <a:custGeom>
            <a:avLst/>
            <a:gdLst>
              <a:gd name="G0" fmla="+- 1594640 0 0"/>
              <a:gd name="G1" fmla="+- -6183352 0 0"/>
              <a:gd name="G2" fmla="+- 1594640 0 -6183352"/>
              <a:gd name="G3" fmla="+- 10800 0 0"/>
              <a:gd name="G4" fmla="+- 0 0 15946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746 0 0"/>
              <a:gd name="G9" fmla="+- 0 0 -6183352"/>
              <a:gd name="G10" fmla="+- 8746 0 2700"/>
              <a:gd name="G11" fmla="cos G10 1594640"/>
              <a:gd name="G12" fmla="sin G10 1594640"/>
              <a:gd name="G13" fmla="cos 13500 1594640"/>
              <a:gd name="G14" fmla="sin 13500 1594640"/>
              <a:gd name="G15" fmla="+- G11 10800 0"/>
              <a:gd name="G16" fmla="+- G12 10800 0"/>
              <a:gd name="G17" fmla="+- G13 10800 0"/>
              <a:gd name="G18" fmla="+- G14 10800 0"/>
              <a:gd name="G19" fmla="*/ 8746 1 2"/>
              <a:gd name="G20" fmla="+- G19 5400 0"/>
              <a:gd name="G21" fmla="cos G20 1594640"/>
              <a:gd name="G22" fmla="sin G20 1594640"/>
              <a:gd name="G23" fmla="+- G21 10800 0"/>
              <a:gd name="G24" fmla="+- G12 G23 G22"/>
              <a:gd name="G25" fmla="+- G22 G23 G11"/>
              <a:gd name="G26" fmla="cos 10800 1594640"/>
              <a:gd name="G27" fmla="sin 10800 1594640"/>
              <a:gd name="G28" fmla="cos 8746 1594640"/>
              <a:gd name="G29" fmla="sin 8746 15946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183352"/>
              <a:gd name="G36" fmla="sin G34 -6183352"/>
              <a:gd name="G37" fmla="+/ -6183352 15946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746 G39"/>
              <a:gd name="G43" fmla="sin 874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645 w 21600"/>
              <a:gd name="T5" fmla="*/ 4603 h 21600"/>
              <a:gd name="T6" fmla="*/ 10058 w 21600"/>
              <a:gd name="T7" fmla="*/ 1055 h 21600"/>
              <a:gd name="T8" fmla="*/ 17963 w 21600"/>
              <a:gd name="T9" fmla="*/ 5782 h 21600"/>
              <a:gd name="T10" fmla="*/ 23100 w 21600"/>
              <a:gd name="T11" fmla="*/ 16362 h 21600"/>
              <a:gd name="T12" fmla="*/ 18169 w 21600"/>
              <a:gd name="T13" fmla="*/ 18222 h 21600"/>
              <a:gd name="T14" fmla="*/ 16308 w 21600"/>
              <a:gd name="T15" fmla="*/ 1329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769" y="14403"/>
                </a:moveTo>
                <a:cubicBezTo>
                  <a:pt x="19281" y="13271"/>
                  <a:pt x="19546" y="12042"/>
                  <a:pt x="19546" y="10800"/>
                </a:cubicBezTo>
                <a:cubicBezTo>
                  <a:pt x="19546" y="5969"/>
                  <a:pt x="15630" y="2054"/>
                  <a:pt x="10800" y="2054"/>
                </a:cubicBezTo>
                <a:cubicBezTo>
                  <a:pt x="10578" y="2054"/>
                  <a:pt x="10357" y="2062"/>
                  <a:pt x="10136" y="2079"/>
                </a:cubicBezTo>
                <a:lnTo>
                  <a:pt x="9980" y="31"/>
                </a:lnTo>
                <a:cubicBezTo>
                  <a:pt x="10253" y="10"/>
                  <a:pt x="10526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34"/>
                  <a:pt x="21272" y="13851"/>
                  <a:pt x="20640" y="15249"/>
                </a:cubicBezTo>
                <a:lnTo>
                  <a:pt x="23100" y="16362"/>
                </a:lnTo>
                <a:lnTo>
                  <a:pt x="18169" y="18222"/>
                </a:lnTo>
                <a:lnTo>
                  <a:pt x="16308" y="13291"/>
                </a:lnTo>
                <a:lnTo>
                  <a:pt x="18769" y="14403"/>
                </a:lnTo>
                <a:close/>
              </a:path>
            </a:pathLst>
          </a:custGeom>
          <a:solidFill>
            <a:sysClr val="window" lastClr="FFFFFF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44" name="AutoShape 13">
            <a:extLst>
              <a:ext uri="{FF2B5EF4-FFF2-40B4-BE49-F238E27FC236}">
                <a16:creationId xmlns:a16="http://schemas.microsoft.com/office/drawing/2014/main" id="{05143FB1-35C6-4A59-85FB-3528443853D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73538" y="3151909"/>
            <a:ext cx="1905000" cy="1143000"/>
          </a:xfrm>
          <a:custGeom>
            <a:avLst/>
            <a:gdLst>
              <a:gd name="G0" fmla="+- -402781 0 0"/>
              <a:gd name="G1" fmla="+- -6497081 0 0"/>
              <a:gd name="G2" fmla="+- -402781 0 -6497081"/>
              <a:gd name="G3" fmla="+- 10800 0 0"/>
              <a:gd name="G4" fmla="+- 0 0 -40278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621 0 0"/>
              <a:gd name="G9" fmla="+- 0 0 -6497081"/>
              <a:gd name="G10" fmla="+- 7621 0 2700"/>
              <a:gd name="G11" fmla="cos G10 -402781"/>
              <a:gd name="G12" fmla="sin G10 -402781"/>
              <a:gd name="G13" fmla="cos 13500 -402781"/>
              <a:gd name="G14" fmla="sin 13500 -402781"/>
              <a:gd name="G15" fmla="+- G11 10800 0"/>
              <a:gd name="G16" fmla="+- G12 10800 0"/>
              <a:gd name="G17" fmla="+- G13 10800 0"/>
              <a:gd name="G18" fmla="+- G14 10800 0"/>
              <a:gd name="G19" fmla="*/ 7621 1 2"/>
              <a:gd name="G20" fmla="+- G19 5400 0"/>
              <a:gd name="G21" fmla="cos G20 -402781"/>
              <a:gd name="G22" fmla="sin G20 -402781"/>
              <a:gd name="G23" fmla="+- G21 10800 0"/>
              <a:gd name="G24" fmla="+- G12 G23 G22"/>
              <a:gd name="G25" fmla="+- G22 G23 G11"/>
              <a:gd name="G26" fmla="cos 10800 -402781"/>
              <a:gd name="G27" fmla="sin 10800 -402781"/>
              <a:gd name="G28" fmla="cos 7621 -402781"/>
              <a:gd name="G29" fmla="sin 7621 -40278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497081"/>
              <a:gd name="G36" fmla="sin G34 -6497081"/>
              <a:gd name="G37" fmla="+/ -6497081 -40278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621 G39"/>
              <a:gd name="G43" fmla="sin 762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353 w 21600"/>
              <a:gd name="T5" fmla="*/ 2215 h 21600"/>
              <a:gd name="T6" fmla="*/ 9337 w 21600"/>
              <a:gd name="T7" fmla="*/ 1705 h 21600"/>
              <a:gd name="T8" fmla="*/ 15424 w 21600"/>
              <a:gd name="T9" fmla="*/ 4742 h 21600"/>
              <a:gd name="T10" fmla="*/ 24222 w 21600"/>
              <a:gd name="T11" fmla="*/ 9354 h 21600"/>
              <a:gd name="T12" fmla="*/ 20418 w 21600"/>
              <a:gd name="T13" fmla="*/ 14079 h 21600"/>
              <a:gd name="T14" fmla="*/ 15692 w 21600"/>
              <a:gd name="T15" fmla="*/ 1027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77" y="9984"/>
                </a:moveTo>
                <a:cubicBezTo>
                  <a:pt x="17960" y="6113"/>
                  <a:pt x="14693" y="3179"/>
                  <a:pt x="10800" y="3179"/>
                </a:cubicBezTo>
                <a:cubicBezTo>
                  <a:pt x="10394" y="3179"/>
                  <a:pt x="9989" y="3211"/>
                  <a:pt x="9589" y="3275"/>
                </a:cubicBezTo>
                <a:lnTo>
                  <a:pt x="9084" y="137"/>
                </a:lnTo>
                <a:cubicBezTo>
                  <a:pt x="9652" y="45"/>
                  <a:pt x="10225" y="0"/>
                  <a:pt x="10800" y="0"/>
                </a:cubicBezTo>
                <a:cubicBezTo>
                  <a:pt x="16317" y="0"/>
                  <a:pt x="20947" y="4158"/>
                  <a:pt x="21537" y="9643"/>
                </a:cubicBezTo>
                <a:lnTo>
                  <a:pt x="24222" y="9354"/>
                </a:lnTo>
                <a:lnTo>
                  <a:pt x="20418" y="14079"/>
                </a:lnTo>
                <a:lnTo>
                  <a:pt x="15692" y="10273"/>
                </a:lnTo>
                <a:lnTo>
                  <a:pt x="18377" y="9984"/>
                </a:lnTo>
                <a:close/>
              </a:path>
            </a:pathLst>
          </a:custGeom>
          <a:solidFill>
            <a:sysClr val="window" lastClr="FFFFFF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45" name="AutoShape 14">
            <a:extLst>
              <a:ext uri="{FF2B5EF4-FFF2-40B4-BE49-F238E27FC236}">
                <a16:creationId xmlns:a16="http://schemas.microsoft.com/office/drawing/2014/main" id="{BD7C4FC8-A473-42EF-A890-B2F9FAFDE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38" y="2770909"/>
            <a:ext cx="5486400" cy="2743200"/>
          </a:xfrm>
          <a:custGeom>
            <a:avLst/>
            <a:gdLst>
              <a:gd name="G0" fmla="+- -152563 0 0"/>
              <a:gd name="G1" fmla="+- -4716497 0 0"/>
              <a:gd name="G2" fmla="+- -152563 0 -4716497"/>
              <a:gd name="G3" fmla="+- 10800 0 0"/>
              <a:gd name="G4" fmla="+- 0 0 -15256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330 0 0"/>
              <a:gd name="G9" fmla="+- 0 0 -4716497"/>
              <a:gd name="G10" fmla="+- 9330 0 2700"/>
              <a:gd name="G11" fmla="cos G10 -152563"/>
              <a:gd name="G12" fmla="sin G10 -152563"/>
              <a:gd name="G13" fmla="cos 13500 -152563"/>
              <a:gd name="G14" fmla="sin 13500 -152563"/>
              <a:gd name="G15" fmla="+- G11 10800 0"/>
              <a:gd name="G16" fmla="+- G12 10800 0"/>
              <a:gd name="G17" fmla="+- G13 10800 0"/>
              <a:gd name="G18" fmla="+- G14 10800 0"/>
              <a:gd name="G19" fmla="*/ 9330 1 2"/>
              <a:gd name="G20" fmla="+- G19 5400 0"/>
              <a:gd name="G21" fmla="cos G20 -152563"/>
              <a:gd name="G22" fmla="sin G20 -152563"/>
              <a:gd name="G23" fmla="+- G21 10800 0"/>
              <a:gd name="G24" fmla="+- G12 G23 G22"/>
              <a:gd name="G25" fmla="+- G22 G23 G11"/>
              <a:gd name="G26" fmla="cos 10800 -152563"/>
              <a:gd name="G27" fmla="sin 10800 -152563"/>
              <a:gd name="G28" fmla="cos 9330 -152563"/>
              <a:gd name="G29" fmla="sin 9330 -15256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716497"/>
              <a:gd name="G36" fmla="sin G34 -4716497"/>
              <a:gd name="G37" fmla="+/ -4716497 -15256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330 G39"/>
              <a:gd name="G43" fmla="sin 93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408 w 21600"/>
              <a:gd name="T5" fmla="*/ 4278 h 21600"/>
              <a:gd name="T6" fmla="*/ 13915 w 21600"/>
              <a:gd name="T7" fmla="*/ 1229 h 21600"/>
              <a:gd name="T8" fmla="*/ 18236 w 21600"/>
              <a:gd name="T9" fmla="*/ 5165 h 21600"/>
              <a:gd name="T10" fmla="*/ 24288 w 21600"/>
              <a:gd name="T11" fmla="*/ 10251 h 21600"/>
              <a:gd name="T12" fmla="*/ 20995 w 21600"/>
              <a:gd name="T13" fmla="*/ 13823 h 21600"/>
              <a:gd name="T14" fmla="*/ 17424 w 21600"/>
              <a:gd name="T15" fmla="*/ 1053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122" y="10421"/>
                </a:moveTo>
                <a:cubicBezTo>
                  <a:pt x="19963" y="6523"/>
                  <a:pt x="17397" y="3135"/>
                  <a:pt x="13688" y="1928"/>
                </a:cubicBezTo>
                <a:lnTo>
                  <a:pt x="14143" y="530"/>
                </a:lnTo>
                <a:cubicBezTo>
                  <a:pt x="18436" y="1928"/>
                  <a:pt x="21407" y="5849"/>
                  <a:pt x="21591" y="10361"/>
                </a:cubicBezTo>
                <a:lnTo>
                  <a:pt x="24288" y="10251"/>
                </a:lnTo>
                <a:lnTo>
                  <a:pt x="20995" y="13823"/>
                </a:lnTo>
                <a:lnTo>
                  <a:pt x="17424" y="10530"/>
                </a:lnTo>
                <a:lnTo>
                  <a:pt x="20122" y="10421"/>
                </a:lnTo>
                <a:close/>
              </a:path>
            </a:pathLst>
          </a:custGeom>
          <a:solidFill>
            <a:sysClr val="window" lastClr="FFFFFF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6" name="AutoShape 15">
            <a:extLst>
              <a:ext uri="{FF2B5EF4-FFF2-40B4-BE49-F238E27FC236}">
                <a16:creationId xmlns:a16="http://schemas.microsoft.com/office/drawing/2014/main" id="{B63B48C2-D34E-40D5-B6DB-81B3B9BF8EA8}"/>
              </a:ext>
            </a:extLst>
          </p:cNvPr>
          <p:cNvSpPr>
            <a:spLocks noChangeArrowheads="1"/>
          </p:cNvSpPr>
          <p:nvPr/>
        </p:nvSpPr>
        <p:spPr bwMode="auto">
          <a:xfrm rot="303060" flipV="1">
            <a:off x="3988139" y="1399310"/>
            <a:ext cx="2360613" cy="1082675"/>
          </a:xfrm>
          <a:custGeom>
            <a:avLst/>
            <a:gdLst>
              <a:gd name="G0" fmla="+- -1332632 0 0"/>
              <a:gd name="G1" fmla="+- -5637687 0 0"/>
              <a:gd name="G2" fmla="+- -1332632 0 -5637687"/>
              <a:gd name="G3" fmla="+- 10800 0 0"/>
              <a:gd name="G4" fmla="+- 0 0 -133263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48 0 0"/>
              <a:gd name="G9" fmla="+- 0 0 -5637687"/>
              <a:gd name="G10" fmla="+- 8348 0 2700"/>
              <a:gd name="G11" fmla="cos G10 -1332632"/>
              <a:gd name="G12" fmla="sin G10 -1332632"/>
              <a:gd name="G13" fmla="cos 13500 -1332632"/>
              <a:gd name="G14" fmla="sin 13500 -1332632"/>
              <a:gd name="G15" fmla="+- G11 10800 0"/>
              <a:gd name="G16" fmla="+- G12 10800 0"/>
              <a:gd name="G17" fmla="+- G13 10800 0"/>
              <a:gd name="G18" fmla="+- G14 10800 0"/>
              <a:gd name="G19" fmla="*/ 8348 1 2"/>
              <a:gd name="G20" fmla="+- G19 5400 0"/>
              <a:gd name="G21" fmla="cos G20 -1332632"/>
              <a:gd name="G22" fmla="sin G20 -1332632"/>
              <a:gd name="G23" fmla="+- G21 10800 0"/>
              <a:gd name="G24" fmla="+- G12 G23 G22"/>
              <a:gd name="G25" fmla="+- G22 G23 G11"/>
              <a:gd name="G26" fmla="cos 10800 -1332632"/>
              <a:gd name="G27" fmla="sin 10800 -1332632"/>
              <a:gd name="G28" fmla="cos 8348 -1332632"/>
              <a:gd name="G29" fmla="sin 8348 -133263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637687"/>
              <a:gd name="G36" fmla="sin G34 -5637687"/>
              <a:gd name="G37" fmla="+/ -5637687 -133263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48 G39"/>
              <a:gd name="G43" fmla="sin 834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272 w 21600"/>
              <a:gd name="T5" fmla="*/ 2154 h 21600"/>
              <a:gd name="T6" fmla="*/ 11463 w 21600"/>
              <a:gd name="T7" fmla="*/ 1249 h 21600"/>
              <a:gd name="T8" fmla="*/ 15803 w 21600"/>
              <a:gd name="T9" fmla="*/ 4117 h 21600"/>
              <a:gd name="T10" fmla="*/ 23458 w 21600"/>
              <a:gd name="T11" fmla="*/ 6108 h 21600"/>
              <a:gd name="T12" fmla="*/ 21141 w 21600"/>
              <a:gd name="T13" fmla="*/ 11154 h 21600"/>
              <a:gd name="T14" fmla="*/ 16096 w 21600"/>
              <a:gd name="T15" fmla="*/ 88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627" y="7899"/>
                </a:moveTo>
                <a:cubicBezTo>
                  <a:pt x="17487" y="4822"/>
                  <a:pt x="14651" y="2699"/>
                  <a:pt x="11378" y="2472"/>
                </a:cubicBezTo>
                <a:lnTo>
                  <a:pt x="11548" y="25"/>
                </a:lnTo>
                <a:cubicBezTo>
                  <a:pt x="15782" y="320"/>
                  <a:pt x="19452" y="3067"/>
                  <a:pt x="20926" y="7047"/>
                </a:cubicBezTo>
                <a:lnTo>
                  <a:pt x="23458" y="6108"/>
                </a:lnTo>
                <a:lnTo>
                  <a:pt x="21141" y="11154"/>
                </a:lnTo>
                <a:lnTo>
                  <a:pt x="16096" y="8837"/>
                </a:lnTo>
                <a:lnTo>
                  <a:pt x="18627" y="7899"/>
                </a:lnTo>
                <a:close/>
              </a:path>
            </a:pathLst>
          </a:custGeom>
          <a:solidFill>
            <a:sysClr val="window" lastClr="FFFFFF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61BFC2CC-6B53-4538-ADB3-B32B05800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338" y="2694709"/>
            <a:ext cx="2667000" cy="304800"/>
          </a:xfrm>
          <a:prstGeom prst="rect">
            <a:avLst/>
          </a:prstGeom>
          <a:solidFill>
            <a:sysClr val="windowText" lastClr="000000">
              <a:alpha val="0"/>
            </a:sys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</a:rPr>
              <a:t>Rechute</a:t>
            </a:r>
          </a:p>
        </p:txBody>
      </p:sp>
      <p:sp>
        <p:nvSpPr>
          <p:cNvPr id="48" name="Rectangle 17">
            <a:extLst>
              <a:ext uri="{FF2B5EF4-FFF2-40B4-BE49-F238E27FC236}">
                <a16:creationId xmlns:a16="http://schemas.microsoft.com/office/drawing/2014/main" id="{5D1424CF-BC9C-495D-9AAC-84DA450BA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538" y="4218709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chemeClr val="bg2">
                    <a:lumMod val="25000"/>
                  </a:schemeClr>
                </a:solidFill>
              </a:rPr>
              <a:t> Contemplation</a:t>
            </a:r>
          </a:p>
        </p:txBody>
      </p:sp>
      <p:sp>
        <p:nvSpPr>
          <p:cNvPr id="49" name="Rectangle 18">
            <a:extLst>
              <a:ext uri="{FF2B5EF4-FFF2-40B4-BE49-F238E27FC236}">
                <a16:creationId xmlns:a16="http://schemas.microsoft.com/office/drawing/2014/main" id="{88FB0DC4-E317-40C2-80EF-F8493CA65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938" y="5742709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chemeClr val="bg2">
                    <a:lumMod val="25000"/>
                  </a:schemeClr>
                </a:solidFill>
              </a:rPr>
              <a:t>Intention</a:t>
            </a:r>
          </a:p>
        </p:txBody>
      </p:sp>
      <p:sp>
        <p:nvSpPr>
          <p:cNvPr id="50" name="Rectangle 19">
            <a:extLst>
              <a:ext uri="{FF2B5EF4-FFF2-40B4-BE49-F238E27FC236}">
                <a16:creationId xmlns:a16="http://schemas.microsoft.com/office/drawing/2014/main" id="{1C83E484-7E76-4C19-BCA1-626F508EB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38" y="5514109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chemeClr val="bg2">
                    <a:lumMod val="25000"/>
                  </a:schemeClr>
                </a:solidFill>
              </a:rPr>
              <a:t>Préparation</a:t>
            </a:r>
          </a:p>
        </p:txBody>
      </p:sp>
      <p:sp>
        <p:nvSpPr>
          <p:cNvPr id="51" name="Rectangle 20">
            <a:extLst>
              <a:ext uri="{FF2B5EF4-FFF2-40B4-BE49-F238E27FC236}">
                <a16:creationId xmlns:a16="http://schemas.microsoft.com/office/drawing/2014/main" id="{75547049-614A-45DD-A592-2426AB977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338" y="3380509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Action</a:t>
            </a:r>
          </a:p>
        </p:txBody>
      </p:sp>
      <p:sp>
        <p:nvSpPr>
          <p:cNvPr id="52" name="Rectangle 21">
            <a:extLst>
              <a:ext uri="{FF2B5EF4-FFF2-40B4-BE49-F238E27FC236}">
                <a16:creationId xmlns:a16="http://schemas.microsoft.com/office/drawing/2014/main" id="{10FC4817-19F7-4B7E-9614-0358ADF89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138" y="1475509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chemeClr val="bg2">
                    <a:lumMod val="25000"/>
                  </a:schemeClr>
                </a:solidFill>
              </a:rPr>
              <a:t>Maintien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88A44F2-1D96-D039-E813-9EE3D88EE50A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processus de changement : Adapter son intervention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28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7" grpId="0" animBg="1"/>
      <p:bldP spid="38" grpId="0" animBg="1"/>
      <p:bldP spid="39" grpId="0" animBg="1"/>
      <p:bldP spid="40" grpId="0" animBg="1"/>
      <p:bldP spid="47" grpId="0" animBg="1"/>
      <p:bldP spid="48" grpId="0"/>
      <p:bldP spid="49" grpId="0"/>
      <p:bldP spid="50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7">
            <a:extLst>
              <a:ext uri="{FF2B5EF4-FFF2-40B4-BE49-F238E27FC236}">
                <a16:creationId xmlns:a16="http://schemas.microsoft.com/office/drawing/2014/main" id="{12F73E5A-7ADD-40EF-A824-1A9BDB002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517" y="2374921"/>
            <a:ext cx="2572453" cy="15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8559EB3-21C4-4BED-BBD2-D18B740EDA45}"/>
              </a:ext>
            </a:extLst>
          </p:cNvPr>
          <p:cNvSpPr txBox="1"/>
          <p:nvPr/>
        </p:nvSpPr>
        <p:spPr>
          <a:xfrm>
            <a:off x="7636587" y="1393002"/>
            <a:ext cx="3471791" cy="1926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b="1" dirty="0">
                <a:solidFill>
                  <a:srgbClr val="7A2553"/>
                </a:solidFill>
                <a:cs typeface="Calibri Light" panose="020F0302020204030204" pitchFamily="34" charset="0"/>
              </a:rPr>
              <a:t>Inconvénients à fumer</a:t>
            </a:r>
            <a:endParaRPr lang="fr-FR" altLang="fr-FR" dirty="0">
              <a:solidFill>
                <a:srgbClr val="7A2553"/>
              </a:solidFill>
              <a:cs typeface="Calibri Light" panose="020F0302020204030204" pitchFamily="34" charset="0"/>
            </a:endParaRP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Risques / maladies (inquiétudes pour soi, pour son enfant…)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Signes cliniques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image de soi 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Image parentale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Prix et budget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Odeurs, tabagisme passif….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ECB308A-8B5D-403A-87B8-0B1D1AE3E3FF}"/>
              </a:ext>
            </a:extLst>
          </p:cNvPr>
          <p:cNvSpPr txBox="1"/>
          <p:nvPr/>
        </p:nvSpPr>
        <p:spPr>
          <a:xfrm>
            <a:off x="7908187" y="3956225"/>
            <a:ext cx="3057834" cy="956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Bénéfices à arrêter</a:t>
            </a:r>
            <a:r>
              <a:rPr lang="fr-FR" altLang="fr-FR" dirty="0">
                <a:solidFill>
                  <a:srgbClr val="A49735"/>
                </a:solidFill>
              </a:rPr>
              <a:t> 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Economie,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Prendre soin de…</a:t>
            </a:r>
          </a:p>
          <a:p>
            <a:pPr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Budget, peau, haleine, voix…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41A7A2B-AEF9-40F7-A860-0D667F255C96}"/>
              </a:ext>
            </a:extLst>
          </p:cNvPr>
          <p:cNvSpPr txBox="1"/>
          <p:nvPr/>
        </p:nvSpPr>
        <p:spPr>
          <a:xfrm>
            <a:off x="7829516" y="5459406"/>
            <a:ext cx="2989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J’arrête de fumer</a:t>
            </a:r>
            <a:endParaRPr lang="fr-FR" altLang="fr-FR" dirty="0">
              <a:solidFill>
                <a:srgbClr val="A4973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9BA8E0B-55C5-4E2E-B052-6A3ADEBBECDE}"/>
              </a:ext>
            </a:extLst>
          </p:cNvPr>
          <p:cNvSpPr txBox="1"/>
          <p:nvPr/>
        </p:nvSpPr>
        <p:spPr>
          <a:xfrm>
            <a:off x="1083622" y="1948565"/>
            <a:ext cx="3841223" cy="98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Bénéfices à fumer = ses motivations</a:t>
            </a:r>
          </a:p>
          <a:p>
            <a:pPr marL="0" lvl="1"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Plaisir, gestion du stress, éviter l’ennui</a:t>
            </a:r>
          </a:p>
          <a:p>
            <a:pPr marL="0" lvl="1"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 intégration dans le groupe</a:t>
            </a:r>
          </a:p>
          <a:p>
            <a:pPr marL="0" lvl="1" algn="ctr" defTabSz="1072866">
              <a:lnSpc>
                <a:spcPct val="80000"/>
              </a:lnSpc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etc..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ACF5D69-CFFF-4AEC-8EBA-5A7086303200}"/>
              </a:ext>
            </a:extLst>
          </p:cNvPr>
          <p:cNvSpPr txBox="1"/>
          <p:nvPr/>
        </p:nvSpPr>
        <p:spPr>
          <a:xfrm>
            <a:off x="1306575" y="3625898"/>
            <a:ext cx="3321505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b="1" dirty="0">
                <a:solidFill>
                  <a:srgbClr val="7A2553"/>
                </a:solidFill>
              </a:rPr>
              <a:t>Inconvénients à arrêter</a:t>
            </a:r>
          </a:p>
          <a:p>
            <a:pPr algn="ctr" defTabSz="1072866"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Peur de l’exclusion du groupe, </a:t>
            </a:r>
          </a:p>
          <a:p>
            <a:pPr algn="ctr" defTabSz="1072866"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peur du manque,</a:t>
            </a:r>
          </a:p>
          <a:p>
            <a:pPr algn="ctr" defTabSz="1072866">
              <a:defRPr/>
            </a:pPr>
            <a:r>
              <a:rPr lang="fr-FR" altLang="fr-FR" b="1" dirty="0">
                <a:solidFill>
                  <a:srgbClr val="000000"/>
                </a:solidFill>
              </a:rPr>
              <a:t>prise  de poids…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4E78F84-F171-44F5-9A7D-4CAA483079C3}"/>
              </a:ext>
            </a:extLst>
          </p:cNvPr>
          <p:cNvSpPr txBox="1"/>
          <p:nvPr/>
        </p:nvSpPr>
        <p:spPr>
          <a:xfrm>
            <a:off x="864122" y="5459406"/>
            <a:ext cx="4060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continue de fumer</a:t>
            </a:r>
            <a:endParaRPr lang="fr-FR" altLang="fr-FR" dirty="0">
              <a:solidFill>
                <a:srgbClr val="7A255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AutoShape 3">
            <a:extLst>
              <a:ext uri="{FF2B5EF4-FFF2-40B4-BE49-F238E27FC236}">
                <a16:creationId xmlns:a16="http://schemas.microsoft.com/office/drawing/2014/main" id="{E7055E3A-F3E9-4ADC-A6A1-F3A4AD8AE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101" y="5027937"/>
            <a:ext cx="1285411" cy="862937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1072866">
              <a:spcBef>
                <a:spcPct val="0"/>
              </a:spcBef>
              <a:buNone/>
            </a:pPr>
            <a:endParaRPr lang="fr-FR" altLang="fr-FR" sz="1800">
              <a:solidFill>
                <a:prstClr val="black"/>
              </a:solidFill>
            </a:endParaRPr>
          </a:p>
        </p:txBody>
      </p:sp>
      <p:sp>
        <p:nvSpPr>
          <p:cNvPr id="17" name="Signe Moins 16">
            <a:extLst>
              <a:ext uri="{FF2B5EF4-FFF2-40B4-BE49-F238E27FC236}">
                <a16:creationId xmlns:a16="http://schemas.microsoft.com/office/drawing/2014/main" id="{02F358BB-A138-4FC0-BF45-72A029D10DD0}"/>
              </a:ext>
            </a:extLst>
          </p:cNvPr>
          <p:cNvSpPr/>
          <p:nvPr/>
        </p:nvSpPr>
        <p:spPr>
          <a:xfrm rot="21306556">
            <a:off x="3978110" y="4973527"/>
            <a:ext cx="4798141" cy="45719"/>
          </a:xfrm>
          <a:prstGeom prst="mathMinus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79A2D3B-96E4-DDDB-3568-4679770220DA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 : face à un changement l’ambivalence est normale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7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:a16="http://schemas.microsoft.com/office/drawing/2014/main" id="{B03FF2AD-EAD0-4EDA-9A52-72B96E39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3947" y="2109453"/>
            <a:ext cx="3204000" cy="1188000"/>
          </a:xfrm>
          <a:prstGeom prst="roundRect">
            <a:avLst/>
          </a:prstGeom>
          <a:solidFill>
            <a:srgbClr val="7C7775"/>
          </a:solidFill>
          <a:ln w="9525">
            <a:solidFill>
              <a:srgbClr val="665F2D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chemeClr val="bg1"/>
                </a:solidFill>
                <a:cs typeface="Calibri Light" panose="020F0302020204030204" pitchFamily="34" charset="0"/>
              </a:rPr>
              <a:t>Confiance en sa capacité à changer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A2B3D394-5F0A-4E73-8EE1-2E3EE80F5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725" y="4432490"/>
            <a:ext cx="5462337" cy="1188000"/>
          </a:xfrm>
          <a:prstGeom prst="roundRect">
            <a:avLst/>
          </a:prstGeom>
          <a:gradFill flip="none" rotWithShape="1">
            <a:gsLst>
              <a:gs pos="0">
                <a:srgbClr val="7A2553">
                  <a:tint val="66000"/>
                  <a:satMod val="160000"/>
                </a:srgbClr>
              </a:gs>
              <a:gs pos="50000">
                <a:srgbClr val="7A2553">
                  <a:tint val="44500"/>
                  <a:satMod val="160000"/>
                </a:srgbClr>
              </a:gs>
              <a:gs pos="100000">
                <a:srgbClr val="7A255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Motivation au changement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CBC7BFC-DEEC-47B0-B6E4-4508FA40EDC2}"/>
              </a:ext>
            </a:extLst>
          </p:cNvPr>
          <p:cNvSpPr/>
          <p:nvPr/>
        </p:nvSpPr>
        <p:spPr>
          <a:xfrm>
            <a:off x="1870536" y="2093665"/>
            <a:ext cx="3204000" cy="1188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Objectifs personnels</a:t>
            </a:r>
          </a:p>
          <a:p>
            <a:pPr algn="ctr"/>
            <a:r>
              <a:rPr lang="fr-FR" sz="2400" b="1" dirty="0"/>
              <a:t>Bénéfices personnels </a:t>
            </a:r>
          </a:p>
        </p:txBody>
      </p:sp>
      <p:sp>
        <p:nvSpPr>
          <p:cNvPr id="13" name="Signe Plus 12">
            <a:extLst>
              <a:ext uri="{FF2B5EF4-FFF2-40B4-BE49-F238E27FC236}">
                <a16:creationId xmlns:a16="http://schemas.microsoft.com/office/drawing/2014/main" id="{E33A946E-555A-4D7A-BEF4-2808EDB3E756}"/>
              </a:ext>
            </a:extLst>
          </p:cNvPr>
          <p:cNvSpPr/>
          <p:nvPr/>
        </p:nvSpPr>
        <p:spPr>
          <a:xfrm>
            <a:off x="5678915" y="2286800"/>
            <a:ext cx="745958" cy="709429"/>
          </a:xfrm>
          <a:prstGeom prst="mathPlus">
            <a:avLst/>
          </a:prstGeom>
          <a:solidFill>
            <a:srgbClr val="7A2553"/>
          </a:solidFill>
          <a:ln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t égal à 13">
            <a:extLst>
              <a:ext uri="{FF2B5EF4-FFF2-40B4-BE49-F238E27FC236}">
                <a16:creationId xmlns:a16="http://schemas.microsoft.com/office/drawing/2014/main" id="{3A98F34C-3F6D-44CB-A7DB-6F410D4CB4F3}"/>
              </a:ext>
            </a:extLst>
          </p:cNvPr>
          <p:cNvSpPr/>
          <p:nvPr/>
        </p:nvSpPr>
        <p:spPr>
          <a:xfrm>
            <a:off x="5447507" y="3783415"/>
            <a:ext cx="1247685" cy="631525"/>
          </a:xfrm>
          <a:prstGeom prst="mathEqual">
            <a:avLst/>
          </a:prstGeom>
          <a:solidFill>
            <a:srgbClr val="7A2553"/>
          </a:solidFill>
          <a:ln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A02F5C33-AB7D-4315-94DB-DE58112ED963}"/>
              </a:ext>
            </a:extLst>
          </p:cNvPr>
          <p:cNvSpPr/>
          <p:nvPr/>
        </p:nvSpPr>
        <p:spPr>
          <a:xfrm rot="5400000">
            <a:off x="5960648" y="877762"/>
            <a:ext cx="338821" cy="5306006"/>
          </a:xfrm>
          <a:prstGeom prst="rightBrace">
            <a:avLst>
              <a:gd name="adj1" fmla="val 8333"/>
              <a:gd name="adj2" fmla="val 51013"/>
            </a:avLst>
          </a:prstGeom>
          <a:noFill/>
          <a:ln w="38100">
            <a:solidFill>
              <a:srgbClr val="7A25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B615C71-93E8-DFA0-21DB-66D71E351746}"/>
              </a:ext>
            </a:extLst>
          </p:cNvPr>
          <p:cNvSpPr txBox="1"/>
          <p:nvPr/>
        </p:nvSpPr>
        <p:spPr>
          <a:xfrm>
            <a:off x="408639" y="581891"/>
            <a:ext cx="11856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La motivation est fluctuante et peut se « travailler ». </a:t>
            </a:r>
          </a:p>
          <a:p>
            <a:pPr lvl="0"/>
            <a:r>
              <a:rPr lang="fr-FR" sz="3200" b="1" dirty="0">
                <a:solidFill>
                  <a:srgbClr val="7A2553"/>
                </a:solidFill>
              </a:rPr>
              <a:t>&gt;&gt; Nécessite deux ingrédients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2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F8166A5-F5E9-4CF2-B2BC-4BBF19A5D76C}"/>
              </a:ext>
            </a:extLst>
          </p:cNvPr>
          <p:cNvSpPr txBox="1"/>
          <p:nvPr/>
        </p:nvSpPr>
        <p:spPr>
          <a:xfrm>
            <a:off x="1193180" y="581891"/>
            <a:ext cx="11071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Grands principes à respecter pour une intervention </a:t>
            </a:r>
            <a:br>
              <a:rPr lang="fr-FR" sz="3200" b="1" dirty="0">
                <a:solidFill>
                  <a:srgbClr val="7A2553"/>
                </a:solidFill>
              </a:rPr>
            </a:br>
            <a:r>
              <a:rPr lang="fr-FR" sz="3200" b="1" dirty="0">
                <a:solidFill>
                  <a:srgbClr val="7A2553"/>
                </a:solidFill>
              </a:rPr>
              <a:t>auprès d’un patient fumeur :</a:t>
            </a:r>
          </a:p>
        </p:txBody>
      </p:sp>
      <p:pic>
        <p:nvPicPr>
          <p:cNvPr id="3" name="Picture 4" descr="Stunning cliparts | Clipart Cle Gratuit Pour| (47)">
            <a:extLst>
              <a:ext uri="{FF2B5EF4-FFF2-40B4-BE49-F238E27FC236}">
                <a16:creationId xmlns:a16="http://schemas.microsoft.com/office/drawing/2014/main" id="{541BC6CC-56F4-E21D-77EA-599B72A4E8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277" t="21951" r="3587" b="18645"/>
          <a:stretch/>
        </p:blipFill>
        <p:spPr bwMode="auto">
          <a:xfrm>
            <a:off x="0" y="418434"/>
            <a:ext cx="1193180" cy="127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50A4DDBB-F667-144E-16BD-C62E869FF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72554"/>
              </p:ext>
            </p:extLst>
          </p:nvPr>
        </p:nvGraphicFramePr>
        <p:xfrm>
          <a:off x="533400" y="1929341"/>
          <a:ext cx="11268076" cy="4207309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2809926">
                  <a:extLst>
                    <a:ext uri="{9D8B030D-6E8A-4147-A177-3AD203B41FA5}">
                      <a16:colId xmlns:a16="http://schemas.microsoft.com/office/drawing/2014/main" val="4056103469"/>
                    </a:ext>
                  </a:extLst>
                </a:gridCol>
                <a:gridCol w="8458150">
                  <a:extLst>
                    <a:ext uri="{9D8B030D-6E8A-4147-A177-3AD203B41FA5}">
                      <a16:colId xmlns:a16="http://schemas.microsoft.com/office/drawing/2014/main" val="4081701789"/>
                    </a:ext>
                  </a:extLst>
                </a:gridCol>
              </a:tblGrid>
              <a:tr h="1548000">
                <a:tc>
                  <a:txBody>
                    <a:bodyPr/>
                    <a:lstStyle/>
                    <a:p>
                      <a:r>
                        <a:rPr lang="fr-FR" b="1" dirty="0"/>
                        <a:t>Demander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Demander la permission : </a:t>
                      </a:r>
                      <a:br>
                        <a:rPr lang="fr-FR" dirty="0"/>
                      </a:br>
                      <a:r>
                        <a:rPr lang="fr-FR" i="1" dirty="0"/>
                        <a:t>« Est ce que vous permettez que je vous pose quelques questions ? »</a:t>
                      </a:r>
                    </a:p>
                    <a:p>
                      <a:r>
                        <a:rPr lang="fr-FR" i="1" dirty="0"/>
                        <a:t>« Seriez vous d’accord pour que l’on discute de votre consommation ? »</a:t>
                      </a:r>
                    </a:p>
                    <a:p>
                      <a:r>
                        <a:rPr lang="fr-FR" dirty="0"/>
                        <a:t>Demander ce qu’il sait et ajuster avant de donne une information</a:t>
                      </a:r>
                    </a:p>
                    <a:p>
                      <a:r>
                        <a:rPr lang="fr-FR" dirty="0"/>
                        <a:t>Demander ce qu’il voudrait savoir, ce dont il a besoin…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49792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fr-FR" b="1" dirty="0"/>
                        <a:t>Eviter la confrontation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 pas essayer de convaincre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17633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fr-FR" b="1" dirty="0"/>
                        <a:t>Ecouter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Utiliser la reformulation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758029"/>
                  </a:ext>
                </a:extLst>
              </a:tr>
              <a:tr h="787309">
                <a:tc>
                  <a:txBody>
                    <a:bodyPr/>
                    <a:lstStyle/>
                    <a:p>
                      <a:r>
                        <a:rPr lang="fr-FR" b="1" dirty="0"/>
                        <a:t>Faire preuve d’empathie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Faculté intuitive de se mettre à la place d'autrui, de percevoir ce qu'il ressent. </a:t>
                      </a:r>
                      <a:r>
                        <a:rPr lang="fr-FR" sz="1400" i="1" dirty="0"/>
                        <a:t>définition Larousse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28791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Absence de jugement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S’abstenir d’émettre toute opinion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8857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Respect de l’autonomie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Le patient fera ses choix, vous ne pourrez pas le contraindre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829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407569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0</TotalTime>
  <Words>1855</Words>
  <Application>Microsoft Office PowerPoint</Application>
  <PresentationFormat>Grand écran</PresentationFormat>
  <Paragraphs>215</Paragraphs>
  <Slides>28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6" baseType="lpstr">
      <vt:lpstr>Alkaline-Demi</vt:lpstr>
      <vt:lpstr>Arial</vt:lpstr>
      <vt:lpstr>Calibri</vt:lpstr>
      <vt:lpstr>Calibri Light</vt:lpstr>
      <vt:lpstr>Courier New</vt:lpstr>
      <vt:lpstr>Times New Roman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Fabienne You</cp:lastModifiedBy>
  <cp:revision>353</cp:revision>
  <cp:lastPrinted>2022-10-03T14:25:23Z</cp:lastPrinted>
  <dcterms:created xsi:type="dcterms:W3CDTF">2019-05-06T07:53:20Z</dcterms:created>
  <dcterms:modified xsi:type="dcterms:W3CDTF">2023-01-31T09:54:43Z</dcterms:modified>
</cp:coreProperties>
</file>