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07"/>
  </p:notesMasterIdLst>
  <p:sldIdLst>
    <p:sldId id="256" r:id="rId2"/>
    <p:sldId id="257" r:id="rId3"/>
    <p:sldId id="1058" r:id="rId4"/>
    <p:sldId id="342" r:id="rId5"/>
    <p:sldId id="258" r:id="rId6"/>
    <p:sldId id="1084" r:id="rId7"/>
    <p:sldId id="1059" r:id="rId8"/>
    <p:sldId id="1060" r:id="rId9"/>
    <p:sldId id="1061" r:id="rId10"/>
    <p:sldId id="1085" r:id="rId11"/>
    <p:sldId id="1063" r:id="rId12"/>
    <p:sldId id="1133" r:id="rId13"/>
    <p:sldId id="931" r:id="rId14"/>
    <p:sldId id="932" r:id="rId15"/>
    <p:sldId id="934" r:id="rId16"/>
    <p:sldId id="935" r:id="rId17"/>
    <p:sldId id="1066" r:id="rId18"/>
    <p:sldId id="269" r:id="rId19"/>
    <p:sldId id="1134" r:id="rId20"/>
    <p:sldId id="284" r:id="rId21"/>
    <p:sldId id="1067" r:id="rId22"/>
    <p:sldId id="357" r:id="rId23"/>
    <p:sldId id="359" r:id="rId24"/>
    <p:sldId id="358" r:id="rId25"/>
    <p:sldId id="1087" r:id="rId26"/>
    <p:sldId id="1070" r:id="rId27"/>
    <p:sldId id="1098" r:id="rId28"/>
    <p:sldId id="1071" r:id="rId29"/>
    <p:sldId id="1074" r:id="rId30"/>
    <p:sldId id="1089" r:id="rId31"/>
    <p:sldId id="374" r:id="rId32"/>
    <p:sldId id="308" r:id="rId33"/>
    <p:sldId id="1072" r:id="rId34"/>
    <p:sldId id="1073" r:id="rId35"/>
    <p:sldId id="1075" r:id="rId36"/>
    <p:sldId id="1091" r:id="rId37"/>
    <p:sldId id="1076" r:id="rId38"/>
    <p:sldId id="1129" r:id="rId39"/>
    <p:sldId id="1128" r:id="rId40"/>
    <p:sldId id="1130" r:id="rId41"/>
    <p:sldId id="1135" r:id="rId42"/>
    <p:sldId id="1131" r:id="rId43"/>
    <p:sldId id="1136" r:id="rId44"/>
    <p:sldId id="1140" r:id="rId45"/>
    <p:sldId id="1141" r:id="rId46"/>
    <p:sldId id="1109" r:id="rId47"/>
    <p:sldId id="1112" r:id="rId48"/>
    <p:sldId id="1113" r:id="rId49"/>
    <p:sldId id="1142" r:id="rId50"/>
    <p:sldId id="1110" r:id="rId51"/>
    <p:sldId id="1114" r:id="rId52"/>
    <p:sldId id="1115" r:id="rId53"/>
    <p:sldId id="1103" r:id="rId54"/>
    <p:sldId id="1119" r:id="rId55"/>
    <p:sldId id="1106" r:id="rId56"/>
    <p:sldId id="1123" r:id="rId57"/>
    <p:sldId id="1105" r:id="rId58"/>
    <p:sldId id="1107" r:id="rId59"/>
    <p:sldId id="1118" r:id="rId60"/>
    <p:sldId id="1102" r:id="rId61"/>
    <p:sldId id="1143" r:id="rId62"/>
    <p:sldId id="1108" r:id="rId63"/>
    <p:sldId id="1101" r:id="rId64"/>
    <p:sldId id="1111" r:id="rId65"/>
    <p:sldId id="1092" r:id="rId66"/>
    <p:sldId id="1121" r:id="rId67"/>
    <p:sldId id="1120" r:id="rId68"/>
    <p:sldId id="1122" r:id="rId69"/>
    <p:sldId id="1125" r:id="rId70"/>
    <p:sldId id="1124" r:id="rId71"/>
    <p:sldId id="1093" r:id="rId72"/>
    <p:sldId id="1126" r:id="rId73"/>
    <p:sldId id="1094" r:id="rId74"/>
    <p:sldId id="1144" r:id="rId75"/>
    <p:sldId id="1145" r:id="rId76"/>
    <p:sldId id="1146" r:id="rId77"/>
    <p:sldId id="1147" r:id="rId78"/>
    <p:sldId id="1148" r:id="rId79"/>
    <p:sldId id="1149" r:id="rId80"/>
    <p:sldId id="1150" r:id="rId81"/>
    <p:sldId id="1151" r:id="rId82"/>
    <p:sldId id="1152" r:id="rId83"/>
    <p:sldId id="1153" r:id="rId84"/>
    <p:sldId id="1154" r:id="rId85"/>
    <p:sldId id="1155" r:id="rId86"/>
    <p:sldId id="1156" r:id="rId87"/>
    <p:sldId id="1157" r:id="rId88"/>
    <p:sldId id="1158" r:id="rId89"/>
    <p:sldId id="1159" r:id="rId90"/>
    <p:sldId id="1160" r:id="rId91"/>
    <p:sldId id="1161" r:id="rId92"/>
    <p:sldId id="1162" r:id="rId93"/>
    <p:sldId id="1163" r:id="rId94"/>
    <p:sldId id="1164" r:id="rId95"/>
    <p:sldId id="1165" r:id="rId96"/>
    <p:sldId id="1166" r:id="rId97"/>
    <p:sldId id="1167" r:id="rId98"/>
    <p:sldId id="1170" r:id="rId99"/>
    <p:sldId id="1169" r:id="rId100"/>
    <p:sldId id="1168" r:id="rId101"/>
    <p:sldId id="1174" r:id="rId102"/>
    <p:sldId id="1171" r:id="rId103"/>
    <p:sldId id="1175" r:id="rId104"/>
    <p:sldId id="1172" r:id="rId105"/>
    <p:sldId id="1176" r:id="rId10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BAF3C-53BC-50B9-FA9C-B77594EB39E1}" name="Virginie ZAOLO" initials="VZ" userId="Virginie ZAOLO" providerId="None"/>
  <p188:author id="{35629C56-A109-ACC8-3530-A75F93A90CE4}" name="Pascale Chauvin-Grelier" initials="PC" userId="S::pascale.chauvin-grelier@srae-addicto-pdl.fr::db50cf69-935c-4962-9228-212f94f534b0" providerId="AD"/>
  <p188:author id="{8D638669-0E1C-880B-BE70-FFB74EAF2554}" name="Fabienne You" initials="FY" userId="Fabienne You" providerId="None"/>
  <p188:author id="{E4D946D3-EDBC-386F-0683-35D00D55FD51}" name="Emmanuelle Le Borgne" initials="ELB" userId="S::emmanuelle.leborgne@srae-addicto-pdl.fr::ecfe4deb-88ec-4c68-ad8f-953a334d0b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9594"/>
    <a:srgbClr val="7A2553"/>
    <a:srgbClr val="5C5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28" autoAdjust="0"/>
    <p:restoredTop sz="94660"/>
  </p:normalViewPr>
  <p:slideViewPr>
    <p:cSldViewPr snapToGrid="0">
      <p:cViewPr varScale="1">
        <p:scale>
          <a:sx n="102" d="100"/>
          <a:sy n="102" d="100"/>
        </p:scale>
        <p:origin x="13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A6DC-5D84-4FD0-AFE1-C3A1CFAD8A47}" type="datetimeFigureOut">
              <a:rPr lang="fr-FR" smtClean="0"/>
              <a:t>26/10/2022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BC4F4-897F-45A0-8A81-65C16052CF60}" type="slidenum">
              <a:rPr lang="fr-FR" smtClean="0"/>
              <a:t>‹N°›</a:t>
            </a:fld>
            <a:endParaRPr lang="fr-FR"/>
          </a:p>
        </p:txBody>
      </p:sp>
    </p:spTree>
    <p:extLst>
      <p:ext uri="{BB962C8B-B14F-4D97-AF65-F5344CB8AC3E}">
        <p14:creationId xmlns:p14="http://schemas.microsoft.com/office/powerpoint/2010/main" val="308850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
        <p:nvSpPr>
          <p:cNvPr id="4" name="Espace réservé du numéro de diapositive 3"/>
          <p:cNvSpPr>
            <a:spLocks noGrp="1"/>
          </p:cNvSpPr>
          <p:nvPr>
            <p:ph type="sldNum" sz="quarter" idx="5"/>
          </p:nvPr>
        </p:nvSpPr>
        <p:spPr/>
        <p:txBody>
          <a:bodyPr/>
          <a:lstStyle/>
          <a:p>
            <a:fld id="{62048C56-E935-468E-8620-363F1C6B130D}" type="slidenum">
              <a:rPr lang="fr-FR" smtClean="0"/>
              <a:t>14</a:t>
            </a:fld>
            <a:endParaRPr lang="fr-FR"/>
          </a:p>
        </p:txBody>
      </p:sp>
    </p:spTree>
    <p:extLst>
      <p:ext uri="{BB962C8B-B14F-4D97-AF65-F5344CB8AC3E}">
        <p14:creationId xmlns:p14="http://schemas.microsoft.com/office/powerpoint/2010/main" val="165688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
        <p:nvSpPr>
          <p:cNvPr id="4" name="Espace réservé du numéro de diapositive 3"/>
          <p:cNvSpPr>
            <a:spLocks noGrp="1"/>
          </p:cNvSpPr>
          <p:nvPr>
            <p:ph type="sldNum" sz="quarter" idx="5"/>
          </p:nvPr>
        </p:nvSpPr>
        <p:spPr/>
        <p:txBody>
          <a:bodyPr/>
          <a:lstStyle/>
          <a:p>
            <a:fld id="{62048C56-E935-468E-8620-363F1C6B130D}" type="slidenum">
              <a:rPr lang="fr-FR" smtClean="0"/>
              <a:t>15</a:t>
            </a:fld>
            <a:endParaRPr lang="fr-FR"/>
          </a:p>
        </p:txBody>
      </p:sp>
    </p:spTree>
    <p:extLst>
      <p:ext uri="{BB962C8B-B14F-4D97-AF65-F5344CB8AC3E}">
        <p14:creationId xmlns:p14="http://schemas.microsoft.com/office/powerpoint/2010/main" val="74073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FB0387-9B08-854D-B76F-674535EB2AF2}"/>
              </a:ext>
            </a:extLst>
          </p:cNvPr>
          <p:cNvSpPr>
            <a:spLocks noGrp="1" noChangeArrowheads="1"/>
          </p:cNvSpPr>
          <p:nvPr>
            <p:ph type="sldNum" sz="quarter" idx="5"/>
          </p:nvPr>
        </p:nvSpPr>
        <p:spPr>
          <a:ln/>
        </p:spPr>
        <p:txBody>
          <a:bodyPr/>
          <a:lstStyle/>
          <a:p>
            <a:fld id="{A2013657-FDA2-AB4C-BF0D-EB748289D182}" type="slidenum">
              <a:rPr lang="fr-FR" altLang="fr-FR"/>
              <a:pPr/>
              <a:t>31</a:t>
            </a:fld>
            <a:endParaRPr lang="fr-FR" altLang="fr-FR"/>
          </a:p>
        </p:txBody>
      </p:sp>
      <p:sp>
        <p:nvSpPr>
          <p:cNvPr id="373762" name="Rectangle 2">
            <a:extLst>
              <a:ext uri="{FF2B5EF4-FFF2-40B4-BE49-F238E27FC236}">
                <a16:creationId xmlns:a16="http://schemas.microsoft.com/office/drawing/2014/main" id="{842D99ED-427D-B640-91CE-9A0BF863A69F}"/>
              </a:ext>
            </a:extLst>
          </p:cNvPr>
          <p:cNvSpPr>
            <a:spLocks noGrp="1" noRot="1" noChangeAspect="1" noChangeArrowheads="1" noTextEdit="1"/>
          </p:cNvSpPr>
          <p:nvPr>
            <p:ph type="sldImg"/>
          </p:nvPr>
        </p:nvSpPr>
        <p:spPr>
          <a:xfrm>
            <a:off x="119063" y="763588"/>
            <a:ext cx="6621462" cy="3725862"/>
          </a:xfrm>
          <a:ln/>
        </p:spPr>
      </p:sp>
      <p:sp>
        <p:nvSpPr>
          <p:cNvPr id="373763" name="Rectangle 3">
            <a:extLst>
              <a:ext uri="{FF2B5EF4-FFF2-40B4-BE49-F238E27FC236}">
                <a16:creationId xmlns:a16="http://schemas.microsoft.com/office/drawing/2014/main" id="{8372ED68-D53E-C64D-8D92-EB8884E8C24D}"/>
              </a:ext>
            </a:extLst>
          </p:cNvPr>
          <p:cNvSpPr>
            <a:spLocks noGrp="1" noChangeArrowheads="1"/>
          </p:cNvSpPr>
          <p:nvPr>
            <p:ph type="body" idx="1"/>
          </p:nvPr>
        </p:nvSpPr>
        <p:spPr>
          <a:xfrm>
            <a:off x="936159" y="4719994"/>
            <a:ext cx="4985473" cy="4492688"/>
          </a:xfrm>
        </p:spPr>
        <p:txBody>
          <a:bodyPr/>
          <a:lstStyle/>
          <a:p>
            <a:r>
              <a:rPr lang="fr-FR" altLang="fr-FR" dirty="0"/>
              <a:t>D’après le cycle de </a:t>
            </a:r>
            <a:r>
              <a:rPr lang="fr-FR" altLang="fr-FR" dirty="0" err="1"/>
              <a:t>Prochaska</a:t>
            </a:r>
            <a:r>
              <a:rPr lang="fr-FR" altLang="fr-FR" dirty="0"/>
              <a:t> et Di </a:t>
            </a:r>
            <a:r>
              <a:rPr lang="fr-FR" altLang="fr-FR" dirty="0" err="1"/>
              <a:t>Clemente</a:t>
            </a:r>
            <a:r>
              <a:rPr lang="fr-FR" altLang="fr-FR" dirty="0"/>
              <a:t>: les 6 étapes d’un changement de comportement.</a:t>
            </a:r>
          </a:p>
          <a:p>
            <a:r>
              <a:rPr lang="fr-FR" altLang="fr-FR" b="1" dirty="0"/>
              <a:t>Au stade de contemplation</a:t>
            </a:r>
            <a:r>
              <a:rPr lang="fr-FR" altLang="fr-FR" dirty="0"/>
              <a:t>, la personne n’envisage pas de changer son comportement dans les 6 prochaines mois: « je consomme de l’alcool et je n’ai pas l’intention d’arrêter. Je suis très bien comme ça. »</a:t>
            </a:r>
          </a:p>
          <a:p>
            <a:r>
              <a:rPr lang="fr-FR" altLang="fr-FR" b="1" dirty="0"/>
              <a:t>Au stade d’intention</a:t>
            </a:r>
            <a:r>
              <a:rPr lang="fr-FR" altLang="fr-FR" dirty="0"/>
              <a:t>, le sujet envisage de changer ses habitudes dans un avenir relativement proche. Il pèse le pour et le contre: « je consomme de l’alcool, mais j’ai l’intention d’arrêter (ou de changer) bientôt. »</a:t>
            </a:r>
          </a:p>
          <a:p>
            <a:r>
              <a:rPr lang="fr-FR" altLang="fr-FR" b="1" dirty="0"/>
              <a:t>Au stade de préparation, </a:t>
            </a:r>
            <a:r>
              <a:rPr lang="fr-FR" altLang="fr-FR" dirty="0"/>
              <a:t>la décision est prise et la personne se prépare au changement. Elle demande conseil, recherche des informations: « je consomme, mais j’ai décidé d’arrêter ou de modifier sérieusement ma consommation dans le mois qui vient. »</a:t>
            </a:r>
          </a:p>
          <a:p>
            <a:r>
              <a:rPr lang="fr-FR" altLang="fr-FR" b="1" dirty="0"/>
              <a:t>Au stade d’action,</a:t>
            </a:r>
            <a:r>
              <a:rPr lang="fr-FR" altLang="fr-FR" dirty="0"/>
              <a:t> la personne modifie ses habitudes. Cela lui demande beaucoup d’attention et d’énergie au quotidien: « je suis en train de modifier ma consommation. »</a:t>
            </a:r>
          </a:p>
          <a:p>
            <a:r>
              <a:rPr lang="fr-FR" altLang="fr-FR" b="1" dirty="0"/>
              <a:t>Au stade de maintien, </a:t>
            </a:r>
            <a:r>
              <a:rPr lang="fr-FR" altLang="fr-FR" dirty="0"/>
              <a:t>la personne évite de revenir au comportement antérieur: « j’ai modifié ma consommation depuis moins de 6 mois ».</a:t>
            </a:r>
          </a:p>
          <a:p>
            <a:endParaRPr lang="fr-FR" altLang="fr-FR" b="1" dirty="0"/>
          </a:p>
        </p:txBody>
      </p:sp>
    </p:spTree>
    <p:extLst>
      <p:ext uri="{BB962C8B-B14F-4D97-AF65-F5344CB8AC3E}">
        <p14:creationId xmlns:p14="http://schemas.microsoft.com/office/powerpoint/2010/main" val="12523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positif et efficace :</a:t>
            </a:r>
          </a:p>
          <a:p>
            <a:r>
              <a:rPr lang="fr-FR" dirty="0"/>
              <a:t>Interroger la personne sur les gains à arreter ! ’idée est de faire nommer les bénéfices que la personne pourrait retirer de l’arrêt du tabac, rappel que la prévention par la peur et l’argumentation ne fonctionne pas ou chez très peu de personne. L’ambivalence est normale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F9FA-D89E-4F91-AD45-44BCFD50929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91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B72AA-3722-AF40-B7D9-5ADA00EED710}"/>
              </a:ext>
            </a:extLst>
          </p:cNvPr>
          <p:cNvSpPr>
            <a:spLocks noGrp="1"/>
          </p:cNvSpPr>
          <p:nvPr>
            <p:ph type="ctrTitle" hasCustomPrompt="1"/>
          </p:nvPr>
        </p:nvSpPr>
        <p:spPr>
          <a:xfrm>
            <a:off x="1735200" y="2768147"/>
            <a:ext cx="8722800" cy="1646835"/>
          </a:xfrm>
        </p:spPr>
        <p:txBody>
          <a:bodyPr lIns="0" tIns="0" rIns="0" bIns="0" anchor="ctr" anchorCtr="0">
            <a:noAutofit/>
          </a:bodyPr>
          <a:lstStyle>
            <a:lvl1pPr algn="l">
              <a:lnSpc>
                <a:spcPct val="100000"/>
              </a:lnSpc>
              <a:defRPr sz="3500" b="1" i="0">
                <a:latin typeface="Calibri" panose="020F0502020204030204" pitchFamily="34" charset="0"/>
                <a:cs typeface="Calibri" panose="020F0502020204030204" pitchFamily="34" charset="0"/>
              </a:defRPr>
            </a:lvl1pPr>
          </a:lstStyle>
          <a:p>
            <a:r>
              <a:rPr lang="fr-FR" dirty="0"/>
              <a:t>Titre de votre</a:t>
            </a:r>
            <a:br>
              <a:rPr lang="fr-FR" dirty="0"/>
            </a:br>
            <a:r>
              <a:rPr lang="fr-FR" dirty="0"/>
              <a:t>présentation sur une seule</a:t>
            </a:r>
            <a:br>
              <a:rPr lang="fr-FR" dirty="0"/>
            </a:br>
            <a:r>
              <a:rPr lang="fr-FR" dirty="0"/>
              <a:t>ou plusieurs lignes</a:t>
            </a:r>
          </a:p>
        </p:txBody>
      </p:sp>
      <p:sp>
        <p:nvSpPr>
          <p:cNvPr id="8" name="Espace réservé du texte 7">
            <a:extLst>
              <a:ext uri="{FF2B5EF4-FFF2-40B4-BE49-F238E27FC236}">
                <a16:creationId xmlns:a16="http://schemas.microsoft.com/office/drawing/2014/main" id="{8597E06C-C509-5246-B40F-3805C478C021}"/>
              </a:ext>
            </a:extLst>
          </p:cNvPr>
          <p:cNvSpPr>
            <a:spLocks noGrp="1"/>
          </p:cNvSpPr>
          <p:nvPr>
            <p:ph type="body" sz="quarter" idx="10" hasCustomPrompt="1"/>
          </p:nvPr>
        </p:nvSpPr>
        <p:spPr>
          <a:xfrm>
            <a:off x="1735200" y="2366690"/>
            <a:ext cx="8722800" cy="332798"/>
          </a:xfrm>
        </p:spPr>
        <p:txBody>
          <a:bodyPr lIns="0" tIns="0" rIns="0" bIns="0">
            <a:noAutofit/>
          </a:bodyPr>
          <a:lstStyle>
            <a:lvl1pPr marL="0" indent="0">
              <a:lnSpc>
                <a:spcPct val="100000"/>
              </a:lnSpc>
              <a:spcBef>
                <a:spcPts val="0"/>
              </a:spcBef>
              <a:buNone/>
              <a:defRPr sz="2500" b="1" i="0" cap="all" spc="80" baseline="0">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Sur-titre</a:t>
            </a:r>
            <a:r>
              <a:rPr lang="fr-FR" dirty="0"/>
              <a:t> facultatif</a:t>
            </a:r>
          </a:p>
        </p:txBody>
      </p:sp>
      <p:sp>
        <p:nvSpPr>
          <p:cNvPr id="10" name="Espace réservé du texte 9">
            <a:extLst>
              <a:ext uri="{FF2B5EF4-FFF2-40B4-BE49-F238E27FC236}">
                <a16:creationId xmlns:a16="http://schemas.microsoft.com/office/drawing/2014/main" id="{DC772505-E169-3445-9379-F90A8C50AD23}"/>
              </a:ext>
            </a:extLst>
          </p:cNvPr>
          <p:cNvSpPr>
            <a:spLocks noGrp="1"/>
          </p:cNvSpPr>
          <p:nvPr>
            <p:ph type="body" sz="quarter" idx="11" hasCustomPrompt="1"/>
          </p:nvPr>
        </p:nvSpPr>
        <p:spPr>
          <a:xfrm>
            <a:off x="1735200" y="5043052"/>
            <a:ext cx="5513532" cy="332798"/>
          </a:xfrm>
        </p:spPr>
        <p:txBody>
          <a:bodyPr lIns="0" tIns="0" rIns="0" bIns="0">
            <a:normAutofit/>
          </a:bodyPr>
          <a:lstStyle>
            <a:lvl1pPr marL="0" indent="0">
              <a:lnSpc>
                <a:spcPct val="100000"/>
              </a:lnSpc>
              <a:buNone/>
              <a:defRPr sz="2000" b="0" i="1">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Sous-titre éventuel, date ou autre</a:t>
            </a:r>
          </a:p>
        </p:txBody>
      </p:sp>
    </p:spTree>
    <p:extLst>
      <p:ext uri="{BB962C8B-B14F-4D97-AF65-F5344CB8AC3E}">
        <p14:creationId xmlns:p14="http://schemas.microsoft.com/office/powerpoint/2010/main" val="140781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rnière Couvertur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11361-6F1E-F14E-BFAC-A1D67AA274C7}"/>
              </a:ext>
            </a:extLst>
          </p:cNvPr>
          <p:cNvSpPr>
            <a:spLocks noGrp="1"/>
          </p:cNvSpPr>
          <p:nvPr>
            <p:ph type="title" hasCustomPrompt="1"/>
          </p:nvPr>
        </p:nvSpPr>
        <p:spPr>
          <a:xfrm>
            <a:off x="1735200" y="1102084"/>
            <a:ext cx="9918000" cy="303212"/>
          </a:xfrm>
        </p:spPr>
        <p:txBody>
          <a:bodyPr lIns="0" tIns="0" rIns="0" bIns="0" anchor="t" anchorCtr="0">
            <a:noAutofit/>
          </a:bodyPr>
          <a:lstStyle>
            <a:lvl1pPr>
              <a:lnSpc>
                <a:spcPct val="100000"/>
              </a:lnSpc>
              <a:defRPr sz="2000" b="1" i="0">
                <a:solidFill>
                  <a:schemeClr val="tx1"/>
                </a:solidFill>
                <a:latin typeface="Calibri" panose="020F0502020204030204" pitchFamily="34" charset="0"/>
                <a:cs typeface="Calibri" panose="020F0502020204030204" pitchFamily="34" charset="0"/>
              </a:defRPr>
            </a:lvl1pPr>
          </a:lstStyle>
          <a:p>
            <a:r>
              <a:rPr lang="fr-FR" dirty="0"/>
              <a:t>Prénom NOM</a:t>
            </a:r>
          </a:p>
        </p:txBody>
      </p:sp>
      <p:sp>
        <p:nvSpPr>
          <p:cNvPr id="3" name="Espace réservé du texte 2">
            <a:extLst>
              <a:ext uri="{FF2B5EF4-FFF2-40B4-BE49-F238E27FC236}">
                <a16:creationId xmlns:a16="http://schemas.microsoft.com/office/drawing/2014/main" id="{A1931076-5F8C-3748-98EA-B0899D54072E}"/>
              </a:ext>
            </a:extLst>
          </p:cNvPr>
          <p:cNvSpPr>
            <a:spLocks noGrp="1"/>
          </p:cNvSpPr>
          <p:nvPr>
            <p:ph type="body" idx="1" hasCustomPrompt="1"/>
          </p:nvPr>
        </p:nvSpPr>
        <p:spPr>
          <a:xfrm>
            <a:off x="1735199" y="1422587"/>
            <a:ext cx="9918000" cy="203018"/>
          </a:xfrm>
        </p:spPr>
        <p:txBody>
          <a:bodyPr lIns="0" tIns="0" rIns="0" bIns="0" anchor="t" anchorCtr="0">
            <a:noAutofit/>
          </a:bodyPr>
          <a:lstStyle>
            <a:lvl1pPr marL="0" indent="0">
              <a:spcBef>
                <a:spcPts val="0"/>
              </a:spcBef>
              <a:buNone/>
              <a:defRPr sz="15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Intitulé du poste</a:t>
            </a:r>
          </a:p>
        </p:txBody>
      </p:sp>
      <p:sp>
        <p:nvSpPr>
          <p:cNvPr id="5" name="Espace réservé du texte 4">
            <a:extLst>
              <a:ext uri="{FF2B5EF4-FFF2-40B4-BE49-F238E27FC236}">
                <a16:creationId xmlns:a16="http://schemas.microsoft.com/office/drawing/2014/main" id="{FEA06845-DA49-0147-8EDE-A3D1206040F4}"/>
              </a:ext>
            </a:extLst>
          </p:cNvPr>
          <p:cNvSpPr>
            <a:spLocks noGrp="1"/>
          </p:cNvSpPr>
          <p:nvPr>
            <p:ph type="body" sz="quarter" idx="3" hasCustomPrompt="1"/>
          </p:nvPr>
        </p:nvSpPr>
        <p:spPr>
          <a:xfrm>
            <a:off x="2699327" y="1828800"/>
            <a:ext cx="8953872" cy="180000"/>
          </a:xfrm>
        </p:spPr>
        <p:txBody>
          <a:bodyPr lIns="0" tIns="0" rIns="0" bIns="0" anchor="t" anchorCtr="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00 00 00 00 00</a:t>
            </a:r>
          </a:p>
        </p:txBody>
      </p:sp>
      <p:sp>
        <p:nvSpPr>
          <p:cNvPr id="10" name="ZoneTexte 9">
            <a:extLst>
              <a:ext uri="{FF2B5EF4-FFF2-40B4-BE49-F238E27FC236}">
                <a16:creationId xmlns:a16="http://schemas.microsoft.com/office/drawing/2014/main" id="{C3045C50-390E-7447-9C28-99A2D56E2AF5}"/>
              </a:ext>
            </a:extLst>
          </p:cNvPr>
          <p:cNvSpPr txBox="1"/>
          <p:nvPr userDrawn="1"/>
        </p:nvSpPr>
        <p:spPr>
          <a:xfrm>
            <a:off x="1735200" y="1800880"/>
            <a:ext cx="964127"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Téléphone : </a:t>
            </a:r>
          </a:p>
        </p:txBody>
      </p:sp>
      <p:sp>
        <p:nvSpPr>
          <p:cNvPr id="11" name="ZoneTexte 10">
            <a:extLst>
              <a:ext uri="{FF2B5EF4-FFF2-40B4-BE49-F238E27FC236}">
                <a16:creationId xmlns:a16="http://schemas.microsoft.com/office/drawing/2014/main" id="{E0FF0C80-1F27-8041-9610-5A9BC8AB1268}"/>
              </a:ext>
            </a:extLst>
          </p:cNvPr>
          <p:cNvSpPr txBox="1"/>
          <p:nvPr userDrawn="1"/>
        </p:nvSpPr>
        <p:spPr>
          <a:xfrm>
            <a:off x="1735200" y="2034000"/>
            <a:ext cx="479423"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Mail : </a:t>
            </a:r>
          </a:p>
        </p:txBody>
      </p:sp>
      <p:sp>
        <p:nvSpPr>
          <p:cNvPr id="13" name="Espace réservé du texte 12">
            <a:extLst>
              <a:ext uri="{FF2B5EF4-FFF2-40B4-BE49-F238E27FC236}">
                <a16:creationId xmlns:a16="http://schemas.microsoft.com/office/drawing/2014/main" id="{88EAF1A5-5771-3849-84E0-28A9C51528AB}"/>
              </a:ext>
            </a:extLst>
          </p:cNvPr>
          <p:cNvSpPr>
            <a:spLocks noGrp="1"/>
          </p:cNvSpPr>
          <p:nvPr>
            <p:ph type="body" sz="quarter" idx="10" hasCustomPrompt="1"/>
          </p:nvPr>
        </p:nvSpPr>
        <p:spPr>
          <a:xfrm>
            <a:off x="2228583" y="2054940"/>
            <a:ext cx="9424616" cy="180000"/>
          </a:xfrm>
        </p:spPr>
        <p:txBody>
          <a:bodyPr lIns="0" tIns="0" rIns="0" bIns="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1500" b="1" i="0">
                <a:solidFill>
                  <a:schemeClr val="accent3"/>
                </a:solidFill>
                <a:latin typeface="Calibri" panose="020F0502020204030204" pitchFamily="34" charset="0"/>
                <a:cs typeface="Calibri" panose="020F0502020204030204" pitchFamily="34" charset="0"/>
              </a:defRPr>
            </a:lvl2pPr>
            <a:lvl3pPr marL="914400" indent="0">
              <a:buNone/>
              <a:defRPr sz="1500" b="1" i="0">
                <a:solidFill>
                  <a:schemeClr val="accent3"/>
                </a:solidFill>
                <a:latin typeface="Calibri" panose="020F0502020204030204" pitchFamily="34" charset="0"/>
                <a:cs typeface="Calibri" panose="020F0502020204030204" pitchFamily="34" charset="0"/>
              </a:defRPr>
            </a:lvl3pPr>
            <a:lvl4pPr marL="1371600" indent="0">
              <a:buNone/>
              <a:defRPr sz="1500" b="1" i="0">
                <a:solidFill>
                  <a:schemeClr val="accent3"/>
                </a:solidFill>
                <a:latin typeface="Calibri" panose="020F0502020204030204" pitchFamily="34" charset="0"/>
                <a:cs typeface="Calibri" panose="020F0502020204030204" pitchFamily="34" charset="0"/>
              </a:defRPr>
            </a:lvl4pPr>
            <a:lvl5pPr marL="1828800" indent="0">
              <a:buNone/>
              <a:defRPr sz="1500" b="1" i="0">
                <a:solidFill>
                  <a:schemeClr val="accent3"/>
                </a:solidFill>
                <a:latin typeface="Calibri" panose="020F0502020204030204" pitchFamily="34" charset="0"/>
                <a:cs typeface="Calibri" panose="020F0502020204030204" pitchFamily="34" charset="0"/>
              </a:defRPr>
            </a:lvl5pPr>
          </a:lstStyle>
          <a:p>
            <a:pPr lvl="0"/>
            <a:r>
              <a:rPr lang="fr-FR" dirty="0" err="1"/>
              <a:t>prenom.nom@srae-addicto-pdl.fr</a:t>
            </a:r>
            <a:endParaRPr lang="fr-FR" dirty="0"/>
          </a:p>
        </p:txBody>
      </p:sp>
      <p:sp>
        <p:nvSpPr>
          <p:cNvPr id="17" name="ZoneTexte 16">
            <a:extLst>
              <a:ext uri="{FF2B5EF4-FFF2-40B4-BE49-F238E27FC236}">
                <a16:creationId xmlns:a16="http://schemas.microsoft.com/office/drawing/2014/main" id="{C28FB425-61DF-2146-83F5-188BD121C7B6}"/>
              </a:ext>
            </a:extLst>
          </p:cNvPr>
          <p:cNvSpPr txBox="1"/>
          <p:nvPr userDrawn="1"/>
        </p:nvSpPr>
        <p:spPr>
          <a:xfrm>
            <a:off x="1735201" y="683965"/>
            <a:ext cx="2904894" cy="252919"/>
          </a:xfrm>
          <a:prstGeom prst="rect">
            <a:avLst/>
          </a:prstGeom>
          <a:noFill/>
        </p:spPr>
        <p:txBody>
          <a:bodyPr wrap="square" lIns="0" tIns="0" rIns="0" bIns="0" rtlCol="0">
            <a:noAutofit/>
          </a:bodyPr>
          <a:lstStyle/>
          <a:p>
            <a:r>
              <a:rPr lang="fr-FR" sz="1500" b="1" i="0" dirty="0">
                <a:solidFill>
                  <a:schemeClr val="tx2">
                    <a:lumMod val="50000"/>
                  </a:schemeClr>
                </a:solidFill>
                <a:latin typeface="Calibri" panose="020F0502020204030204" pitchFamily="34" charset="0"/>
                <a:cs typeface="Calibri" panose="020F0502020204030204" pitchFamily="34" charset="0"/>
              </a:rPr>
              <a:t>Votre contact pour en savoir plus :</a:t>
            </a:r>
          </a:p>
        </p:txBody>
      </p:sp>
      <p:sp>
        <p:nvSpPr>
          <p:cNvPr id="18" name="ZoneTexte 17">
            <a:extLst>
              <a:ext uri="{FF2B5EF4-FFF2-40B4-BE49-F238E27FC236}">
                <a16:creationId xmlns:a16="http://schemas.microsoft.com/office/drawing/2014/main" id="{0C2CD55B-CF49-E341-8856-EB190CDB9E44}"/>
              </a:ext>
            </a:extLst>
          </p:cNvPr>
          <p:cNvSpPr txBox="1"/>
          <p:nvPr userDrawn="1"/>
        </p:nvSpPr>
        <p:spPr>
          <a:xfrm>
            <a:off x="1735200" y="5270041"/>
            <a:ext cx="4169488" cy="485875"/>
          </a:xfrm>
          <a:prstGeom prst="rect">
            <a:avLst/>
          </a:prstGeom>
          <a:noFill/>
        </p:spPr>
        <p:txBody>
          <a:bodyPr wrap="square" lIns="0" tIns="0" rIns="0" bIns="0" rtlCol="0">
            <a:noAutofit/>
          </a:bodyPr>
          <a:lstStyle/>
          <a:p>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Srae</a:t>
            </a:r>
            <a:r>
              <a:rPr lang="fr-FR" sz="1600" b="1" i="0" cap="all" spc="60" baseline="0" dirty="0">
                <a:solidFill>
                  <a:schemeClr val="tx2">
                    <a:lumMod val="50000"/>
                  </a:schemeClr>
                </a:solidFill>
                <a:latin typeface="Calibri" panose="020F0502020204030204" pitchFamily="34" charset="0"/>
                <a:cs typeface="Calibri" panose="020F0502020204030204" pitchFamily="34" charset="0"/>
              </a:rPr>
              <a:t> addictologie des pays de la </a:t>
            </a:r>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loire</a:t>
            </a:r>
            <a:endParaRPr lang="fr-FR" sz="1600" b="1" i="0" cap="all" spc="60" baseline="0" dirty="0">
              <a:solidFill>
                <a:schemeClr val="tx2">
                  <a:lumMod val="50000"/>
                </a:schemeClr>
              </a:solidFill>
              <a:latin typeface="Calibri" panose="020F0502020204030204" pitchFamily="34" charset="0"/>
              <a:cs typeface="Calibri" panose="020F0502020204030204" pitchFamily="34" charset="0"/>
            </a:endParaRPr>
          </a:p>
          <a:p>
            <a:r>
              <a:rPr lang="fr-FR" sz="1600" b="0" i="0" cap="none" spc="0" baseline="0" dirty="0">
                <a:solidFill>
                  <a:schemeClr val="tx2">
                    <a:lumMod val="50000"/>
                  </a:schemeClr>
                </a:solidFill>
                <a:latin typeface="Calibri" panose="020F0502020204030204" pitchFamily="34" charset="0"/>
                <a:cs typeface="Calibri" panose="020F0502020204030204" pitchFamily="34" charset="0"/>
              </a:rPr>
              <a:t>2 rue de la Loire – 44200 Nantes</a:t>
            </a:r>
          </a:p>
        </p:txBody>
      </p:sp>
      <p:pic>
        <p:nvPicPr>
          <p:cNvPr id="19" name="Image 18">
            <a:extLst>
              <a:ext uri="{FF2B5EF4-FFF2-40B4-BE49-F238E27FC236}">
                <a16:creationId xmlns:a16="http://schemas.microsoft.com/office/drawing/2014/main" id="{AA2ADCB4-5AFC-7642-9AA6-6B6450A466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9721" y="6253002"/>
            <a:ext cx="127000" cy="203200"/>
          </a:xfrm>
          <a:prstGeom prst="rect">
            <a:avLst/>
          </a:prstGeom>
        </p:spPr>
      </p:pic>
      <p:sp>
        <p:nvSpPr>
          <p:cNvPr id="20" name="ZoneTexte 19">
            <a:extLst>
              <a:ext uri="{FF2B5EF4-FFF2-40B4-BE49-F238E27FC236}">
                <a16:creationId xmlns:a16="http://schemas.microsoft.com/office/drawing/2014/main" id="{8287189B-E171-9541-9654-5E7056E35883}"/>
              </a:ext>
            </a:extLst>
          </p:cNvPr>
          <p:cNvSpPr txBox="1"/>
          <p:nvPr userDrawn="1"/>
        </p:nvSpPr>
        <p:spPr>
          <a:xfrm>
            <a:off x="1735200" y="5991587"/>
            <a:ext cx="4680000" cy="27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Des informations complémentaires ainsi qu’un annuaire des professionnels en addictologie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sont disponibles sur le site :</a:t>
            </a:r>
          </a:p>
        </p:txBody>
      </p:sp>
      <p:sp>
        <p:nvSpPr>
          <p:cNvPr id="21" name="ZoneTexte 20">
            <a:extLst>
              <a:ext uri="{FF2B5EF4-FFF2-40B4-BE49-F238E27FC236}">
                <a16:creationId xmlns:a16="http://schemas.microsoft.com/office/drawing/2014/main" id="{269CC5D5-07A4-A241-88B9-EBDD7B1232C0}"/>
              </a:ext>
            </a:extLst>
          </p:cNvPr>
          <p:cNvSpPr txBox="1"/>
          <p:nvPr userDrawn="1"/>
        </p:nvSpPr>
        <p:spPr>
          <a:xfrm>
            <a:off x="1936615" y="6257786"/>
            <a:ext cx="1443600" cy="216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cap="none" spc="0" baseline="0" dirty="0" err="1">
                <a:solidFill>
                  <a:schemeClr val="tx2">
                    <a:lumMod val="50000"/>
                  </a:schemeClr>
                </a:solidFill>
                <a:latin typeface="Calibri" panose="020F0502020204030204" pitchFamily="34" charset="0"/>
                <a:cs typeface="Calibri" panose="020F0502020204030204" pitchFamily="34" charset="0"/>
              </a:rPr>
              <a:t>srae-addicto-pdl.fr</a:t>
            </a:r>
            <a:endParaRPr lang="fr-FR" sz="1200" b="1" i="0" cap="none" spc="0" baseline="0"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65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03F07-F9CF-2B54-37DF-22529713C8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FDBC56-715F-2461-C1C0-261690DE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4C9E1E-E25D-BC0C-D649-B9E3EFDD071A}"/>
              </a:ext>
            </a:extLst>
          </p:cNvPr>
          <p:cNvSpPr>
            <a:spLocks noGrp="1"/>
          </p:cNvSpPr>
          <p:nvPr>
            <p:ph type="dt" sz="half" idx="10"/>
          </p:nvPr>
        </p:nvSpPr>
        <p:spPr/>
        <p:txBody>
          <a:bodyPr/>
          <a:lstStyle/>
          <a:p>
            <a:fld id="{72337A1C-7122-4BA4-8250-39A328073CEA}" type="datetime1">
              <a:rPr lang="fr-FR" smtClean="0"/>
              <a:t>26/10/2022</a:t>
            </a:fld>
            <a:endParaRPr lang="fr-FR"/>
          </a:p>
        </p:txBody>
      </p:sp>
      <p:sp>
        <p:nvSpPr>
          <p:cNvPr id="5" name="Espace réservé du pied de page 4">
            <a:extLst>
              <a:ext uri="{FF2B5EF4-FFF2-40B4-BE49-F238E27FC236}">
                <a16:creationId xmlns:a16="http://schemas.microsoft.com/office/drawing/2014/main" id="{B808FC96-DCF8-C51F-A41C-763C14E4BD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E97082-17A9-3278-BACD-2BF9001D046B}"/>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88834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AA335-57FD-19FF-491D-7EEFF221CF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72BB05-5003-A330-7183-40330DC6BE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7FB9BC-FE6A-1D35-275C-708E6D86B690}"/>
              </a:ext>
            </a:extLst>
          </p:cNvPr>
          <p:cNvSpPr>
            <a:spLocks noGrp="1"/>
          </p:cNvSpPr>
          <p:nvPr>
            <p:ph type="dt" sz="half" idx="10"/>
          </p:nvPr>
        </p:nvSpPr>
        <p:spPr/>
        <p:txBody>
          <a:bodyPr/>
          <a:lstStyle/>
          <a:p>
            <a:fld id="{CD16C159-4FEC-4CFA-A58B-87E2E8D71EAE}" type="datetime1">
              <a:rPr lang="fr-FR" smtClean="0"/>
              <a:t>26/10/2022</a:t>
            </a:fld>
            <a:endParaRPr lang="fr-FR"/>
          </a:p>
        </p:txBody>
      </p:sp>
      <p:sp>
        <p:nvSpPr>
          <p:cNvPr id="5" name="Espace réservé du pied de page 4">
            <a:extLst>
              <a:ext uri="{FF2B5EF4-FFF2-40B4-BE49-F238E27FC236}">
                <a16:creationId xmlns:a16="http://schemas.microsoft.com/office/drawing/2014/main" id="{0149D00F-9A17-35EB-C533-0FE5A60123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BBA917-13E9-3948-6BF9-4AA2A738BD63}"/>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2017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49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1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50C26-775F-BF61-39B5-FC4BA55C69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2CD7E2E-A767-53FF-AB6D-0FF505135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9CF44A-B939-D55D-8C3C-E6E68B759AA8}"/>
              </a:ext>
            </a:extLst>
          </p:cNvPr>
          <p:cNvSpPr>
            <a:spLocks noGrp="1"/>
          </p:cNvSpPr>
          <p:nvPr>
            <p:ph type="dt" sz="half" idx="10"/>
          </p:nvPr>
        </p:nvSpPr>
        <p:spPr/>
        <p:txBody>
          <a:bodyPr/>
          <a:lstStyle/>
          <a:p>
            <a:fld id="{7D1F93C6-04BB-436F-BE28-673EE5259440}" type="datetime1">
              <a:rPr lang="fr-FR" smtClean="0"/>
              <a:t>26/10/2022</a:t>
            </a:fld>
            <a:endParaRPr lang="fr-FR"/>
          </a:p>
        </p:txBody>
      </p:sp>
      <p:sp>
        <p:nvSpPr>
          <p:cNvPr id="5" name="Espace réservé du pied de page 4">
            <a:extLst>
              <a:ext uri="{FF2B5EF4-FFF2-40B4-BE49-F238E27FC236}">
                <a16:creationId xmlns:a16="http://schemas.microsoft.com/office/drawing/2014/main" id="{574F67ED-33BE-75B1-EC39-A8F97C232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7B38E6-D676-4878-81C9-7A4257B1C68F}"/>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20959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pitre - Addictions - Gris">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D3E5E9A2-34F6-4B33-A7FD-625068098E93}" type="datetime1">
              <a:rPr lang="fr-FR" smtClean="0"/>
              <a:t>26/10/2022</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1652745"/>
            <a:ext cx="9918000" cy="286896"/>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9" name="Espace réservé du texte 8">
            <a:extLst>
              <a:ext uri="{FF2B5EF4-FFF2-40B4-BE49-F238E27FC236}">
                <a16:creationId xmlns:a16="http://schemas.microsoft.com/office/drawing/2014/main" id="{6C2E5DBE-9ACA-C24F-A7E0-9D60FD628202}"/>
              </a:ext>
            </a:extLst>
          </p:cNvPr>
          <p:cNvSpPr>
            <a:spLocks noGrp="1"/>
          </p:cNvSpPr>
          <p:nvPr>
            <p:ph type="body" sz="quarter" idx="14" hasCustomPrompt="1"/>
          </p:nvPr>
        </p:nvSpPr>
        <p:spPr>
          <a:xfrm>
            <a:off x="1735200" y="4222026"/>
            <a:ext cx="9918000" cy="295275"/>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stStyle>
          <a:p>
            <a:pPr lvl="0"/>
            <a:r>
              <a:rPr lang="fr-FR" dirty="0"/>
              <a:t>Titre de niveau 3</a:t>
            </a:r>
          </a:p>
        </p:txBody>
      </p:sp>
      <p:pic>
        <p:nvPicPr>
          <p:cNvPr id="10" name="Image 9">
            <a:extLst>
              <a:ext uri="{FF2B5EF4-FFF2-40B4-BE49-F238E27FC236}">
                <a16:creationId xmlns:a16="http://schemas.microsoft.com/office/drawing/2014/main" id="{0BC4F43E-2EEF-E24C-A450-6E340A7EA3C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105331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Violet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508C464A-59DC-F14F-B4B8-5B5C3367549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54669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Olive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B670166D-F7E2-F849-8BC3-C3D62844B7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65964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Gris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3B1C5179-A3C9-4440-B48D-7BF47763C1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5516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Kaki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20A8A8DC-C995-F241-A515-98B1C91C5BB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4338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 Textes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3" name="Espace réservé du texte 2">
            <a:extLst>
              <a:ext uri="{FF2B5EF4-FFF2-40B4-BE49-F238E27FC236}">
                <a16:creationId xmlns:a16="http://schemas.microsoft.com/office/drawing/2014/main" id="{156FB0E1-9AA5-F34C-9674-AFBE9752E954}"/>
              </a:ext>
            </a:extLst>
          </p:cNvPr>
          <p:cNvSpPr>
            <a:spLocks noGrp="1"/>
          </p:cNvSpPr>
          <p:nvPr>
            <p:ph type="body" idx="1" hasCustomPrompt="1"/>
          </p:nvPr>
        </p:nvSpPr>
        <p:spPr>
          <a:xfrm>
            <a:off x="1735200" y="1698486"/>
            <a:ext cx="9918000" cy="462823"/>
          </a:xfrm>
        </p:spPr>
        <p:txBody>
          <a:bodyPr lIns="0" tIns="0" rIns="0" bIns="0">
            <a:noAutofit/>
          </a:bodyPr>
          <a:lstStyle>
            <a:lvl1pPr marL="0" indent="0">
              <a:lnSpc>
                <a:spcPct val="100000"/>
              </a:lnSpc>
              <a:buNone/>
              <a:defRPr sz="3000" b="1" i="0">
                <a:solidFill>
                  <a:schemeClr val="accent3"/>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niveau 2</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ECCF088E-41C0-4527-8F30-511654AE04BD}" type="datetime1">
              <a:rPr lang="fr-FR" smtClean="0"/>
              <a:t>26/10/2022</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2299286"/>
            <a:ext cx="9918000" cy="286896"/>
          </a:xfrm>
        </p:spPr>
        <p:txBody>
          <a:bodyPr lIns="0" tIns="0" rIns="0" bIns="0">
            <a:noAutofit/>
          </a:bodyPr>
          <a:lstStyle>
            <a:lvl1pPr marL="0" indent="0">
              <a:lnSpc>
                <a:spcPct val="100000"/>
              </a:lnSpc>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10" name="Espace réservé du texte 9">
            <a:extLst>
              <a:ext uri="{FF2B5EF4-FFF2-40B4-BE49-F238E27FC236}">
                <a16:creationId xmlns:a16="http://schemas.microsoft.com/office/drawing/2014/main" id="{A1CB203A-399A-5A44-9220-28F599C6DE68}"/>
              </a:ext>
            </a:extLst>
          </p:cNvPr>
          <p:cNvSpPr>
            <a:spLocks noGrp="1"/>
          </p:cNvSpPr>
          <p:nvPr>
            <p:ph type="body" sz="quarter" idx="14" hasCustomPrompt="1"/>
          </p:nvPr>
        </p:nvSpPr>
        <p:spPr>
          <a:xfrm>
            <a:off x="1735200" y="2788807"/>
            <a:ext cx="9918000" cy="194541"/>
          </a:xfrm>
        </p:spPr>
        <p:txBody>
          <a:bodyPr lIns="0" tIns="0" rIns="0" bIns="0">
            <a:noAutofit/>
          </a:bodyPr>
          <a:lstStyle>
            <a:lvl1pPr marL="0" indent="0">
              <a:buNone/>
              <a:defRPr sz="1500" b="0" i="1">
                <a:solidFill>
                  <a:schemeClr val="bg2"/>
                </a:solidFill>
                <a:latin typeface="Calibri" panose="020F0502020204030204" pitchFamily="34" charset="0"/>
                <a:cs typeface="Calibri" panose="020F0502020204030204" pitchFamily="34" charset="0"/>
              </a:defRPr>
            </a:lvl1pPr>
            <a:lvl2pPr marL="457200" indent="0">
              <a:buNone/>
              <a:defRPr sz="1500" b="0" i="1">
                <a:solidFill>
                  <a:schemeClr val="bg2"/>
                </a:solidFill>
                <a:latin typeface="Calibri" panose="020F0502020204030204" pitchFamily="34" charset="0"/>
                <a:cs typeface="Calibri" panose="020F0502020204030204" pitchFamily="34" charset="0"/>
              </a:defRPr>
            </a:lvl2pPr>
            <a:lvl3pPr marL="914400" indent="0">
              <a:buNone/>
              <a:defRPr sz="1500" b="0" i="1">
                <a:solidFill>
                  <a:schemeClr val="bg2"/>
                </a:solidFill>
                <a:latin typeface="Calibri" panose="020F0502020204030204" pitchFamily="34" charset="0"/>
                <a:cs typeface="Calibri" panose="020F0502020204030204" pitchFamily="34" charset="0"/>
              </a:defRPr>
            </a:lvl3pPr>
            <a:lvl4pPr marL="1371600" indent="0">
              <a:buNone/>
              <a:defRPr sz="1500" b="0" i="1">
                <a:solidFill>
                  <a:schemeClr val="bg2"/>
                </a:solidFill>
                <a:latin typeface="Calibri" panose="020F0502020204030204" pitchFamily="34" charset="0"/>
                <a:cs typeface="Calibri" panose="020F0502020204030204" pitchFamily="34" charset="0"/>
              </a:defRPr>
            </a:lvl4pPr>
            <a:lvl5pPr marL="1828800" indent="0">
              <a:buNone/>
              <a:defRPr sz="1500" b="0" i="1">
                <a:solidFill>
                  <a:schemeClr val="bg2"/>
                </a:solidFill>
                <a:latin typeface="Calibri" panose="020F0502020204030204" pitchFamily="34" charset="0"/>
                <a:cs typeface="Calibri" panose="020F0502020204030204" pitchFamily="34" charset="0"/>
              </a:defRPr>
            </a:lvl5pPr>
          </a:lstStyle>
          <a:p>
            <a:pPr lvl="0"/>
            <a:r>
              <a:rPr lang="fr-FR" dirty="0"/>
              <a:t>Titre de niveau 4</a:t>
            </a:r>
          </a:p>
        </p:txBody>
      </p:sp>
      <p:sp>
        <p:nvSpPr>
          <p:cNvPr id="12" name="Espace réservé du texte 11">
            <a:extLst>
              <a:ext uri="{FF2B5EF4-FFF2-40B4-BE49-F238E27FC236}">
                <a16:creationId xmlns:a16="http://schemas.microsoft.com/office/drawing/2014/main" id="{89DC61C7-88BC-E648-989C-90FDA13D63E1}"/>
              </a:ext>
            </a:extLst>
          </p:cNvPr>
          <p:cNvSpPr>
            <a:spLocks noGrp="1"/>
          </p:cNvSpPr>
          <p:nvPr>
            <p:ph type="body" sz="quarter" idx="15" hasCustomPrompt="1"/>
          </p:nvPr>
        </p:nvSpPr>
        <p:spPr>
          <a:xfrm>
            <a:off x="1735200" y="3145699"/>
            <a:ext cx="9918000" cy="2813485"/>
          </a:xfrm>
        </p:spPr>
        <p:txBody>
          <a:bodyPr lIns="0" tIns="0" rIns="0" bIns="0">
            <a:noAutofit/>
          </a:bodyPr>
          <a:lstStyle>
            <a:lvl1pPr marL="0" indent="0">
              <a:lnSpc>
                <a:spcPct val="100000"/>
              </a:lnSpc>
              <a:spcBef>
                <a:spcPts val="0"/>
              </a:spcBef>
              <a:spcAft>
                <a:spcPts val="1600"/>
              </a:spcAft>
              <a:buNone/>
              <a:defRPr sz="1400" b="0" i="0" baseline="0">
                <a:solidFill>
                  <a:schemeClr val="tx2">
                    <a:lumMod val="50000"/>
                  </a:schemeClr>
                </a:solidFill>
                <a:latin typeface="Calibri" panose="020F0502020204030204" pitchFamily="34" charset="0"/>
                <a:cs typeface="Calibri" panose="020F0502020204030204" pitchFamily="34" charset="0"/>
              </a:defRPr>
            </a:lvl1pPr>
            <a:lvl2pPr marL="457200" indent="0">
              <a:buNone/>
              <a:defRPr b="0" i="0">
                <a:latin typeface="Calibri" panose="020F0502020204030204" pitchFamily="34" charset="0"/>
                <a:cs typeface="Calibri" panose="020F0502020204030204" pitchFamily="34" charset="0"/>
              </a:defRPr>
            </a:lvl2pPr>
            <a:lvl3pPr marL="914400" indent="0">
              <a:buNone/>
              <a:defRPr b="0" i="0">
                <a:latin typeface="Calibri" panose="020F0502020204030204" pitchFamily="34" charset="0"/>
                <a:cs typeface="Calibri" panose="020F0502020204030204" pitchFamily="34" charset="0"/>
              </a:defRPr>
            </a:lvl3pPr>
            <a:lvl4pPr marL="1371600" indent="0">
              <a:buNone/>
              <a:defRPr b="0" i="0">
                <a:latin typeface="Calibri" panose="020F0502020204030204" pitchFamily="34" charset="0"/>
                <a:cs typeface="Calibri" panose="020F0502020204030204" pitchFamily="34" charset="0"/>
              </a:defRPr>
            </a:lvl4pPr>
            <a:lvl5pPr marL="1828800" indent="0">
              <a:buNone/>
              <a:defRPr b="0" i="0">
                <a:latin typeface="Calibri" panose="020F0502020204030204" pitchFamily="34" charset="0"/>
                <a:cs typeface="Calibri" panose="020F0502020204030204" pitchFamily="34" charset="0"/>
              </a:defRPr>
            </a:lvl5pPr>
          </a:lstStyle>
          <a:p>
            <a:r>
              <a:rPr lang="fr-FR" dirty="0"/>
              <a:t>Corps de texte - </a:t>
            </a:r>
            <a:r>
              <a:rPr lang="fr-FR" dirty="0" err="1">
                <a:effectLst/>
                <a:latin typeface="Calibri" panose="020F0502020204030204" pitchFamily="34" charset="0"/>
              </a:rPr>
              <a:t>Borepudit</a:t>
            </a:r>
            <a:r>
              <a:rPr lang="fr-FR" dirty="0">
                <a:effectLst/>
                <a:latin typeface="Calibri" panose="020F0502020204030204" pitchFamily="34" charset="0"/>
              </a:rPr>
              <a:t> as </a:t>
            </a:r>
            <a:r>
              <a:rPr lang="fr-FR" dirty="0" err="1">
                <a:effectLst/>
                <a:latin typeface="Calibri" panose="020F0502020204030204" pitchFamily="34" charset="0"/>
              </a:rPr>
              <a:t>isit</a:t>
            </a:r>
            <a:r>
              <a:rPr lang="fr-FR" dirty="0">
                <a:effectLst/>
                <a:latin typeface="Calibri" panose="020F0502020204030204" pitchFamily="34" charset="0"/>
              </a:rPr>
              <a:t> </a:t>
            </a:r>
            <a:r>
              <a:rPr lang="fr-FR" dirty="0" err="1">
                <a:effectLst/>
                <a:latin typeface="Calibri" panose="020F0502020204030204" pitchFamily="34" charset="0"/>
              </a:rPr>
              <a:t>utem</a:t>
            </a:r>
            <a:r>
              <a:rPr lang="fr-FR" dirty="0">
                <a:effectLst/>
                <a:latin typeface="Calibri" panose="020F0502020204030204" pitchFamily="34" charset="0"/>
              </a:rPr>
              <a:t> </a:t>
            </a:r>
            <a:r>
              <a:rPr lang="fr-FR" dirty="0" err="1">
                <a:effectLst/>
                <a:latin typeface="Calibri" panose="020F0502020204030204" pitchFamily="34" charset="0"/>
              </a:rPr>
              <a:t>nitat</a:t>
            </a:r>
            <a:r>
              <a:rPr lang="fr-FR" dirty="0">
                <a:effectLst/>
                <a:latin typeface="Calibri" panose="020F0502020204030204" pitchFamily="34" charset="0"/>
              </a:rPr>
              <a:t> </a:t>
            </a:r>
            <a:r>
              <a:rPr lang="fr-FR" dirty="0" err="1">
                <a:effectLst/>
                <a:latin typeface="Calibri" panose="020F0502020204030204" pitchFamily="34" charset="0"/>
              </a:rPr>
              <a:t>veliandi</a:t>
            </a:r>
            <a:r>
              <a:rPr lang="fr-FR" dirty="0">
                <a:effectLst/>
                <a:latin typeface="Calibri" panose="020F0502020204030204" pitchFamily="34" charset="0"/>
              </a:rPr>
              <a:t> </a:t>
            </a:r>
            <a:r>
              <a:rPr lang="fr-FR" dirty="0" err="1">
                <a:effectLst/>
                <a:latin typeface="Calibri" panose="020F0502020204030204" pitchFamily="34" charset="0"/>
              </a:rPr>
              <a:t>dolum</a:t>
            </a:r>
            <a:r>
              <a:rPr lang="fr-FR" dirty="0">
                <a:effectLst/>
                <a:latin typeface="Calibri" panose="020F0502020204030204" pitchFamily="34" charset="0"/>
              </a:rPr>
              <a:t> </a:t>
            </a:r>
            <a:r>
              <a:rPr lang="fr-FR" dirty="0" err="1">
                <a:effectLst/>
                <a:latin typeface="Calibri" panose="020F0502020204030204" pitchFamily="34" charset="0"/>
              </a:rPr>
              <a:t>erferum</a:t>
            </a:r>
            <a:r>
              <a:rPr lang="fr-FR" dirty="0">
                <a:effectLst/>
                <a:latin typeface="Calibri" panose="020F0502020204030204" pitchFamily="34" charset="0"/>
              </a:rPr>
              <a:t> </a:t>
            </a:r>
            <a:r>
              <a:rPr lang="fr-FR" dirty="0" err="1">
                <a:effectLst/>
                <a:latin typeface="Calibri" panose="020F0502020204030204" pitchFamily="34" charset="0"/>
              </a:rPr>
              <a:t>deriatem</a:t>
            </a:r>
            <a:r>
              <a:rPr lang="fr-FR" dirty="0">
                <a:effectLst/>
                <a:latin typeface="Calibri" panose="020F0502020204030204" pitchFamily="34" charset="0"/>
              </a:rPr>
              <a:t> </a:t>
            </a:r>
            <a:r>
              <a:rPr lang="fr-FR" dirty="0" err="1">
                <a:effectLst/>
                <a:latin typeface="Calibri" panose="020F0502020204030204" pitchFamily="34" charset="0"/>
              </a:rPr>
              <a:t>rentias</a:t>
            </a:r>
            <a:r>
              <a:rPr lang="fr-FR" dirty="0">
                <a:effectLst/>
                <a:latin typeface="Calibri" panose="020F0502020204030204" pitchFamily="34" charset="0"/>
              </a:rPr>
              <a:t> volo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consedi</a:t>
            </a:r>
            <a:r>
              <a:rPr lang="fr-FR" dirty="0">
                <a:effectLst/>
                <a:latin typeface="Calibri" panose="020F0502020204030204" pitchFamily="34" charset="0"/>
              </a:rPr>
              <a:t> </a:t>
            </a:r>
            <a:r>
              <a:rPr lang="fr-FR" dirty="0" err="1">
                <a:effectLst/>
                <a:latin typeface="Calibri" panose="020F0502020204030204" pitchFamily="34" charset="0"/>
              </a:rPr>
              <a:t>tibus</a:t>
            </a:r>
            <a:r>
              <a:rPr lang="fr-FR" dirty="0">
                <a:effectLst/>
                <a:latin typeface="Calibri" panose="020F0502020204030204" pitchFamily="34" charset="0"/>
              </a:rPr>
              <a:t>, que </a:t>
            </a:r>
            <a:r>
              <a:rPr lang="fr-FR" dirty="0" err="1">
                <a:effectLst/>
                <a:latin typeface="Calibri" panose="020F0502020204030204" pitchFamily="34" charset="0"/>
              </a:rPr>
              <a:t>event</a:t>
            </a:r>
            <a:r>
              <a:rPr lang="fr-FR" dirty="0">
                <a:effectLst/>
                <a:latin typeface="Calibri" panose="020F0502020204030204" pitchFamily="34" charset="0"/>
              </a:rPr>
              <a:t>, </a:t>
            </a:r>
            <a:r>
              <a:rPr lang="fr-FR" dirty="0" err="1">
                <a:effectLst/>
                <a:latin typeface="Calibri" panose="020F0502020204030204" pitchFamily="34" charset="0"/>
              </a:rPr>
              <a:t>simendae</a:t>
            </a:r>
            <a:r>
              <a:rPr lang="fr-FR" dirty="0">
                <a:effectLst/>
                <a:latin typeface="Calibri" panose="020F0502020204030204" pitchFamily="34" charset="0"/>
              </a:rPr>
              <a:t> con </a:t>
            </a:r>
            <a:r>
              <a:rPr lang="fr-FR" dirty="0" err="1">
                <a:effectLst/>
                <a:latin typeface="Calibri" panose="020F0502020204030204" pitchFamily="34" charset="0"/>
              </a:rPr>
              <a:t>comnim</a:t>
            </a:r>
            <a:r>
              <a:rPr lang="fr-FR" dirty="0">
                <a:effectLst/>
                <a:latin typeface="Calibri" panose="020F0502020204030204" pitchFamily="34" charset="0"/>
              </a:rPr>
              <a:t> </a:t>
            </a:r>
            <a:r>
              <a:rPr lang="fr-FR" dirty="0" err="1">
                <a:effectLst/>
                <a:latin typeface="Calibri" panose="020F0502020204030204" pitchFamily="34" charset="0"/>
              </a:rPr>
              <a:t>ducia</a:t>
            </a:r>
            <a:r>
              <a:rPr lang="fr-FR" dirty="0">
                <a:effectLst/>
                <a:latin typeface="Calibri" panose="020F0502020204030204" pitchFamily="34" charset="0"/>
              </a:rPr>
              <a:t> quid que </a:t>
            </a:r>
            <a:r>
              <a:rPr lang="fr-FR" dirty="0" err="1">
                <a:effectLst/>
                <a:latin typeface="Calibri" panose="020F0502020204030204" pitchFamily="34" charset="0"/>
              </a:rPr>
              <a:t>sequam</a:t>
            </a:r>
            <a:r>
              <a:rPr lang="fr-FR" dirty="0">
                <a:effectLst/>
                <a:latin typeface="Calibri" panose="020F0502020204030204" pitchFamily="34" charset="0"/>
              </a:rPr>
              <a:t> </a:t>
            </a:r>
            <a:r>
              <a:rPr lang="fr-FR" dirty="0" err="1">
                <a:effectLst/>
                <a:latin typeface="Calibri" panose="020F0502020204030204" pitchFamily="34" charset="0"/>
              </a:rPr>
              <a:t>fuga</a:t>
            </a:r>
            <a:r>
              <a:rPr lang="fr-FR" dirty="0">
                <a:effectLst/>
                <a:latin typeface="Calibri" panose="020F0502020204030204" pitchFamily="34" charset="0"/>
              </a:rPr>
              <a:t>. </a:t>
            </a:r>
            <a:r>
              <a:rPr lang="fr-FR" dirty="0" err="1">
                <a:effectLst/>
                <a:latin typeface="Calibri" panose="020F0502020204030204" pitchFamily="34" charset="0"/>
              </a:rPr>
              <a:t>Ent</a:t>
            </a:r>
            <a:r>
              <a:rPr lang="fr-FR" dirty="0">
                <a:effectLst/>
                <a:latin typeface="Calibri" panose="020F0502020204030204" pitchFamily="34" charset="0"/>
              </a:rPr>
              <a:t>, </a:t>
            </a:r>
            <a:r>
              <a:rPr lang="fr-FR" dirty="0" err="1">
                <a:effectLst/>
                <a:latin typeface="Calibri" panose="020F0502020204030204" pitchFamily="34" charset="0"/>
              </a:rPr>
              <a:t>simposae</a:t>
            </a:r>
            <a:r>
              <a:rPr lang="fr-FR" dirty="0">
                <a:effectLst/>
                <a:latin typeface="Calibri" panose="020F0502020204030204" pitchFamily="34" charset="0"/>
              </a:rPr>
              <a:t> </a:t>
            </a:r>
            <a:r>
              <a:rPr lang="fr-FR" dirty="0" err="1">
                <a:effectLst/>
                <a:latin typeface="Calibri" panose="020F0502020204030204" pitchFamily="34" charset="0"/>
              </a:rPr>
              <a:t>sit</a:t>
            </a:r>
            <a:r>
              <a:rPr lang="fr-FR" dirty="0">
                <a:effectLst/>
                <a:latin typeface="Calibri" panose="020F0502020204030204" pitchFamily="34" charset="0"/>
              </a:rPr>
              <a:t> </a:t>
            </a:r>
            <a:r>
              <a:rPr lang="fr-FR" dirty="0" err="1">
                <a:effectLst/>
                <a:latin typeface="Calibri" panose="020F0502020204030204" pitchFamily="34" charset="0"/>
              </a:rPr>
              <a:t>alique</a:t>
            </a:r>
            <a:r>
              <a:rPr lang="fr-FR" dirty="0">
                <a:effectLst/>
                <a:latin typeface="Calibri" panose="020F0502020204030204" pitchFamily="34" charset="0"/>
              </a:rPr>
              <a:t> </a:t>
            </a:r>
            <a:r>
              <a:rPr lang="fr-FR" dirty="0" err="1">
                <a:effectLst/>
                <a:latin typeface="Calibri" panose="020F0502020204030204" pitchFamily="34" charset="0"/>
              </a:rPr>
              <a:t>venihic</a:t>
            </a:r>
            <a:r>
              <a:rPr lang="fr-FR" dirty="0">
                <a:effectLst/>
                <a:latin typeface="Calibri" panose="020F0502020204030204" pitchFamily="34" charset="0"/>
              </a:rPr>
              <a:t> </a:t>
            </a:r>
            <a:r>
              <a:rPr lang="fr-FR" dirty="0" err="1">
                <a:effectLst/>
                <a:latin typeface="Calibri" panose="020F0502020204030204" pitchFamily="34" charset="0"/>
              </a:rPr>
              <a:t>ienduntusae</a:t>
            </a:r>
            <a:r>
              <a:rPr lang="fr-FR" dirty="0">
                <a:effectLst/>
                <a:latin typeface="Calibri" panose="020F0502020204030204" pitchFamily="34" charset="0"/>
              </a:rPr>
              <a:t> </a:t>
            </a:r>
            <a:r>
              <a:rPr lang="fr-FR" dirty="0" err="1">
                <a:effectLst/>
                <a:latin typeface="Calibri" panose="020F0502020204030204" pitchFamily="34" charset="0"/>
              </a:rPr>
              <a:t>rerio</a:t>
            </a:r>
            <a:r>
              <a:rPr lang="fr-FR" dirty="0">
                <a:effectLst/>
                <a:latin typeface="Calibri" panose="020F0502020204030204" pitchFamily="34" charset="0"/>
              </a:rPr>
              <a:t> </a:t>
            </a:r>
            <a:r>
              <a:rPr lang="fr-FR" dirty="0" err="1">
                <a:effectLst/>
                <a:latin typeface="Calibri" panose="020F0502020204030204" pitchFamily="34" charset="0"/>
              </a:rPr>
              <a:t>volor</a:t>
            </a:r>
            <a:r>
              <a:rPr lang="fr-FR" dirty="0">
                <a:effectLst/>
                <a:latin typeface="Calibri" panose="020F0502020204030204" pitchFamily="34" charset="0"/>
              </a:rPr>
              <a:t> arum </a:t>
            </a:r>
            <a:r>
              <a:rPr lang="fr-FR" dirty="0" err="1">
                <a:effectLst/>
                <a:latin typeface="Calibri" panose="020F0502020204030204" pitchFamily="34" charset="0"/>
              </a:rPr>
              <a:t>quidus</a:t>
            </a:r>
            <a:r>
              <a:rPr lang="fr-FR" dirty="0">
                <a:effectLst/>
                <a:latin typeface="Calibri" panose="020F0502020204030204" pitchFamily="34" charset="0"/>
              </a:rPr>
              <a:t>, </a:t>
            </a:r>
            <a:r>
              <a:rPr lang="fr-FR" dirty="0" err="1">
                <a:effectLst/>
                <a:latin typeface="Calibri" panose="020F0502020204030204" pitchFamily="34" charset="0"/>
              </a:rPr>
              <a:t>voloritione</a:t>
            </a:r>
            <a:r>
              <a:rPr lang="fr-FR" dirty="0">
                <a:effectLst/>
                <a:latin typeface="Calibri" panose="020F0502020204030204" pitchFamily="34" charset="0"/>
              </a:rPr>
              <a:t> </a:t>
            </a:r>
            <a:r>
              <a:rPr lang="fr-FR" dirty="0" err="1">
                <a:effectLst/>
                <a:latin typeface="Calibri" panose="020F0502020204030204" pitchFamily="34" charset="0"/>
              </a:rPr>
              <a:t>voluptur</a:t>
            </a:r>
            <a:r>
              <a:rPr lang="fr-FR" dirty="0">
                <a:effectLst/>
                <a:latin typeface="Calibri" panose="020F0502020204030204" pitchFamily="34" charset="0"/>
              </a:rPr>
              <a:t> </a:t>
            </a:r>
            <a:r>
              <a:rPr lang="fr-FR" dirty="0" err="1">
                <a:effectLst/>
                <a:latin typeface="Calibri" panose="020F0502020204030204" pitchFamily="34" charset="0"/>
              </a:rPr>
              <a:t>maximaximus</a:t>
            </a:r>
            <a:r>
              <a:rPr lang="fr-FR" dirty="0">
                <a:effectLst/>
                <a:latin typeface="Calibri" panose="020F0502020204030204" pitchFamily="34" charset="0"/>
              </a:rPr>
              <a:t> </a:t>
            </a:r>
            <a:r>
              <a:rPr lang="fr-FR" dirty="0" err="1">
                <a:effectLst/>
                <a:latin typeface="Calibri" panose="020F0502020204030204" pitchFamily="34" charset="0"/>
              </a:rPr>
              <a:t>eate</a:t>
            </a:r>
            <a:r>
              <a:rPr lang="fr-FR" dirty="0">
                <a:effectLst/>
                <a:latin typeface="Calibri" panose="020F0502020204030204" pitchFamily="34" charset="0"/>
              </a:rPr>
              <a:t> </a:t>
            </a:r>
            <a:r>
              <a:rPr lang="fr-FR" dirty="0" err="1">
                <a:effectLst/>
                <a:latin typeface="Calibri" panose="020F0502020204030204" pitchFamily="34" charset="0"/>
              </a:rPr>
              <a:t>magnis</a:t>
            </a:r>
            <a:r>
              <a:rPr lang="fr-FR" dirty="0">
                <a:effectLst/>
                <a:latin typeface="Calibri" panose="020F0502020204030204" pitchFamily="34" charset="0"/>
              </a:rPr>
              <a:t> rate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volorest</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rae</a:t>
            </a:r>
            <a:r>
              <a:rPr lang="fr-FR" dirty="0">
                <a:effectLst/>
                <a:latin typeface="Calibri" panose="020F0502020204030204" pitchFamily="34" charset="0"/>
              </a:rPr>
              <a:t> </a:t>
            </a:r>
            <a:r>
              <a:rPr lang="fr-FR" dirty="0" err="1">
                <a:effectLst/>
                <a:latin typeface="Calibri" panose="020F0502020204030204" pitchFamily="34" charset="0"/>
              </a:rPr>
              <a:t>quam</a:t>
            </a:r>
            <a:r>
              <a:rPr lang="fr-FR" dirty="0">
                <a:effectLst/>
                <a:latin typeface="Calibri" panose="020F0502020204030204" pitchFamily="34" charset="0"/>
              </a:rPr>
              <a:t> </a:t>
            </a:r>
            <a:r>
              <a:rPr lang="fr-FR" dirty="0" err="1">
                <a:effectLst/>
                <a:latin typeface="Calibri" panose="020F0502020204030204" pitchFamily="34" charset="0"/>
              </a:rPr>
              <a:t>quati</a:t>
            </a:r>
            <a:r>
              <a:rPr lang="fr-FR" dirty="0">
                <a:effectLst/>
                <a:latin typeface="Calibri" panose="020F0502020204030204" pitchFamily="34" charset="0"/>
              </a:rPr>
              <a:t> ut </a:t>
            </a:r>
            <a:r>
              <a:rPr lang="fr-FR" dirty="0" err="1">
                <a:effectLst/>
                <a:latin typeface="Calibri" panose="020F0502020204030204" pitchFamily="34" charset="0"/>
              </a:rPr>
              <a:t>haribuscim</a:t>
            </a:r>
            <a:r>
              <a:rPr lang="fr-FR" dirty="0">
                <a:effectLst/>
                <a:latin typeface="Calibri" panose="020F0502020204030204" pitchFamily="34" charset="0"/>
              </a:rPr>
              <a:t> </a:t>
            </a:r>
            <a:r>
              <a:rPr lang="fr-FR" dirty="0" err="1">
                <a:effectLst/>
                <a:latin typeface="Calibri" panose="020F0502020204030204" pitchFamily="34" charset="0"/>
              </a:rPr>
              <a:t>soluptaquam</a:t>
            </a:r>
            <a:r>
              <a:rPr lang="fr-FR" dirty="0">
                <a:effectLst/>
                <a:latin typeface="Calibri" panose="020F0502020204030204" pitchFamily="34" charset="0"/>
              </a:rPr>
              <a:t> </a:t>
            </a:r>
            <a:r>
              <a:rPr lang="fr-FR" dirty="0" err="1">
                <a:effectLst/>
                <a:latin typeface="Calibri" panose="020F0502020204030204" pitchFamily="34" charset="0"/>
              </a:rPr>
              <a:t>audae</a:t>
            </a:r>
            <a:r>
              <a:rPr lang="fr-FR" dirty="0">
                <a:effectLst/>
                <a:latin typeface="Calibri" panose="020F0502020204030204" pitchFamily="34" charset="0"/>
              </a:rPr>
              <a:t>. </a:t>
            </a:r>
          </a:p>
          <a:p>
            <a:r>
              <a:rPr lang="fr-FR" dirty="0" err="1">
                <a:effectLst/>
                <a:latin typeface="Calibri" panose="020F0502020204030204" pitchFamily="34" charset="0"/>
              </a:rPr>
              <a:t>Osam</a:t>
            </a:r>
            <a:r>
              <a:rPr lang="fr-FR" dirty="0">
                <a:effectLst/>
                <a:latin typeface="Calibri" panose="020F0502020204030204" pitchFamily="34" charset="0"/>
              </a:rPr>
              <a:t> que </a:t>
            </a:r>
            <a:r>
              <a:rPr lang="fr-FR" dirty="0" err="1">
                <a:effectLst/>
                <a:latin typeface="Calibri" panose="020F0502020204030204" pitchFamily="34" charset="0"/>
              </a:rPr>
              <a:t>prorit</a:t>
            </a:r>
            <a:r>
              <a:rPr lang="fr-FR" dirty="0">
                <a:effectLst/>
                <a:latin typeface="Calibri" panose="020F0502020204030204" pitchFamily="34" charset="0"/>
              </a:rPr>
              <a:t> </a:t>
            </a:r>
            <a:r>
              <a:rPr lang="fr-FR" dirty="0" err="1">
                <a:effectLst/>
                <a:latin typeface="Calibri" panose="020F0502020204030204" pitchFamily="34" charset="0"/>
              </a:rPr>
              <a:t>rero</a:t>
            </a:r>
            <a:r>
              <a:rPr lang="fr-FR" dirty="0">
                <a:effectLst/>
                <a:latin typeface="Calibri" panose="020F0502020204030204" pitchFamily="34" charset="0"/>
              </a:rPr>
              <a:t> et </a:t>
            </a:r>
            <a:r>
              <a:rPr lang="fr-FR" dirty="0" err="1">
                <a:effectLst/>
                <a:latin typeface="Calibri" panose="020F0502020204030204" pitchFamily="34" charset="0"/>
              </a:rPr>
              <a:t>aute</a:t>
            </a:r>
            <a:r>
              <a:rPr lang="fr-FR" dirty="0">
                <a:effectLst/>
                <a:latin typeface="Calibri" panose="020F0502020204030204" pitchFamily="34" charset="0"/>
              </a:rPr>
              <a:t> </a:t>
            </a:r>
            <a:r>
              <a:rPr lang="fr-FR" dirty="0" err="1">
                <a:effectLst/>
                <a:latin typeface="Calibri" panose="020F0502020204030204" pitchFamily="34" charset="0"/>
              </a:rPr>
              <a:t>offictur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porruptatur</a:t>
            </a:r>
            <a:r>
              <a:rPr lang="fr-FR" dirty="0">
                <a:effectLst/>
                <a:latin typeface="Calibri" panose="020F0502020204030204" pitchFamily="34" charset="0"/>
              </a:rPr>
              <a:t> </a:t>
            </a:r>
            <a:r>
              <a:rPr lang="fr-FR" dirty="0" err="1">
                <a:effectLst/>
                <a:latin typeface="Calibri" panose="020F0502020204030204" pitchFamily="34" charset="0"/>
              </a:rPr>
              <a:t>abore</a:t>
            </a:r>
            <a:r>
              <a:rPr lang="fr-FR" dirty="0">
                <a:effectLst/>
                <a:latin typeface="Calibri" panose="020F0502020204030204" pitchFamily="34" charset="0"/>
              </a:rPr>
              <a:t>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quae</a:t>
            </a:r>
            <a:r>
              <a:rPr lang="fr-FR" dirty="0">
                <a:effectLst/>
                <a:latin typeface="Calibri" panose="020F0502020204030204" pitchFamily="34" charset="0"/>
              </a:rPr>
              <a:t> </a:t>
            </a:r>
            <a:r>
              <a:rPr lang="fr-FR" dirty="0" err="1">
                <a:effectLst/>
                <a:latin typeface="Calibri" panose="020F0502020204030204" pitchFamily="34" charset="0"/>
              </a:rPr>
              <a:t>simaxim</a:t>
            </a:r>
            <a:r>
              <a:rPr lang="fr-FR" dirty="0">
                <a:effectLst/>
                <a:latin typeface="Calibri" panose="020F0502020204030204" pitchFamily="34" charset="0"/>
              </a:rPr>
              <a:t> </a:t>
            </a:r>
            <a:r>
              <a:rPr lang="fr-FR" dirty="0" err="1">
                <a:effectLst/>
                <a:latin typeface="Calibri" panose="020F0502020204030204" pitchFamily="34" charset="0"/>
              </a:rPr>
              <a:t>aximaximpore</a:t>
            </a:r>
            <a:r>
              <a:rPr lang="fr-FR" dirty="0">
                <a:effectLst/>
                <a:latin typeface="Calibri" panose="020F0502020204030204" pitchFamily="34" charset="0"/>
              </a:rPr>
              <a:t> </a:t>
            </a:r>
            <a:r>
              <a:rPr lang="fr-FR" dirty="0" err="1">
                <a:effectLst/>
                <a:latin typeface="Calibri" panose="020F0502020204030204" pitchFamily="34" charset="0"/>
              </a:rPr>
              <a:t>magnatur</a:t>
            </a:r>
            <a:r>
              <a:rPr lang="fr-FR" dirty="0">
                <a:effectLst/>
                <a:latin typeface="Calibri" panose="020F0502020204030204" pitchFamily="34" charset="0"/>
              </a:rPr>
              <a:t> si </a:t>
            </a:r>
            <a:r>
              <a:rPr lang="fr-FR" dirty="0" err="1">
                <a:effectLst/>
                <a:latin typeface="Calibri" panose="020F0502020204030204" pitchFamily="34" charset="0"/>
              </a:rPr>
              <a:t>odigeni</a:t>
            </a:r>
            <a:r>
              <a:rPr lang="fr-FR" dirty="0">
                <a:effectLst/>
                <a:latin typeface="Calibri" panose="020F0502020204030204" pitchFamily="34" charset="0"/>
              </a:rPr>
              <a:t> </a:t>
            </a:r>
            <a:r>
              <a:rPr lang="fr-FR" dirty="0" err="1">
                <a:effectLst/>
                <a:latin typeface="Calibri" panose="020F0502020204030204" pitchFamily="34" charset="0"/>
              </a:rPr>
              <a:t>hitatur</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omnimagnam</a:t>
            </a:r>
            <a:r>
              <a:rPr lang="fr-FR" dirty="0">
                <a:effectLst/>
                <a:latin typeface="Calibri" panose="020F0502020204030204" pitchFamily="34" charset="0"/>
              </a:rPr>
              <a:t> </a:t>
            </a:r>
            <a:r>
              <a:rPr lang="fr-FR" dirty="0" err="1">
                <a:effectLst/>
                <a:latin typeface="Calibri" panose="020F0502020204030204" pitchFamily="34" charset="0"/>
              </a:rPr>
              <a:t>apedic</a:t>
            </a:r>
            <a:r>
              <a:rPr lang="fr-FR" dirty="0">
                <a:effectLst/>
                <a:latin typeface="Calibri" panose="020F0502020204030204" pitchFamily="34" charset="0"/>
              </a:rPr>
              <a:t> to </a:t>
            </a:r>
            <a:r>
              <a:rPr lang="fr-FR" dirty="0" err="1">
                <a:effectLst/>
                <a:latin typeface="Calibri" panose="020F0502020204030204" pitchFamily="34" charset="0"/>
              </a:rPr>
              <a:t>officimus</a:t>
            </a:r>
            <a:r>
              <a:rPr lang="fr-FR" dirty="0">
                <a:effectLst/>
                <a:latin typeface="Calibri" panose="020F0502020204030204" pitchFamily="34" charset="0"/>
              </a:rPr>
              <a:t> </a:t>
            </a:r>
            <a:r>
              <a:rPr lang="fr-FR" dirty="0" err="1">
                <a:effectLst/>
                <a:latin typeface="Calibri" panose="020F0502020204030204" pitchFamily="34" charset="0"/>
              </a:rPr>
              <a:t>dundebis</a:t>
            </a:r>
            <a:r>
              <a:rPr lang="fr-FR" dirty="0">
                <a:effectLst/>
                <a:latin typeface="Calibri" panose="020F0502020204030204" pitchFamily="34" charset="0"/>
              </a:rPr>
              <a:t> </a:t>
            </a:r>
            <a:r>
              <a:rPr lang="fr-FR" dirty="0" err="1">
                <a:effectLst/>
                <a:latin typeface="Calibri" panose="020F0502020204030204" pitchFamily="34" charset="0"/>
              </a:rPr>
              <a:t>endae</a:t>
            </a:r>
            <a:r>
              <a:rPr lang="fr-FR" dirty="0">
                <a:effectLst/>
                <a:latin typeface="Calibri" panose="020F0502020204030204" pitchFamily="34" charset="0"/>
              </a:rPr>
              <a:t> es </a:t>
            </a:r>
            <a:r>
              <a:rPr lang="fr-FR" dirty="0" err="1">
                <a:effectLst/>
                <a:latin typeface="Calibri" panose="020F0502020204030204" pitchFamily="34" charset="0"/>
              </a:rPr>
              <a:t>apiciis</a:t>
            </a:r>
            <a:r>
              <a:rPr lang="fr-FR" dirty="0">
                <a:effectLst/>
                <a:latin typeface="Calibri" panose="020F0502020204030204" pitchFamily="34" charset="0"/>
              </a:rPr>
              <a:t> es </a:t>
            </a:r>
            <a:r>
              <a:rPr lang="fr-FR" dirty="0" err="1">
                <a:effectLst/>
                <a:latin typeface="Calibri" panose="020F0502020204030204" pitchFamily="34" charset="0"/>
              </a:rPr>
              <a:t>doluptae</a:t>
            </a:r>
            <a:r>
              <a:rPr lang="fr-FR" dirty="0">
                <a:effectLst/>
                <a:latin typeface="Calibri" panose="020F0502020204030204" pitchFamily="34" charset="0"/>
              </a:rPr>
              <a:t> nus, </a:t>
            </a:r>
            <a:r>
              <a:rPr lang="fr-FR" dirty="0" err="1">
                <a:effectLst/>
                <a:latin typeface="Calibri" panose="020F0502020204030204" pitchFamily="34" charset="0"/>
              </a:rPr>
              <a:t>comnimus</a:t>
            </a:r>
            <a:r>
              <a:rPr lang="fr-FR" dirty="0">
                <a:effectLst/>
                <a:latin typeface="Calibri" panose="020F0502020204030204" pitchFamily="34" charset="0"/>
              </a:rPr>
              <a:t> </a:t>
            </a:r>
            <a:r>
              <a:rPr lang="fr-FR" dirty="0" err="1">
                <a:effectLst/>
                <a:latin typeface="Calibri" panose="020F0502020204030204" pitchFamily="34" charset="0"/>
              </a:rPr>
              <a:t>moluptatas</a:t>
            </a:r>
            <a:r>
              <a:rPr lang="fr-FR" dirty="0">
                <a:effectLst/>
                <a:latin typeface="Calibri" panose="020F0502020204030204" pitchFamily="34" charset="0"/>
              </a:rPr>
              <a:t> </a:t>
            </a:r>
            <a:r>
              <a:rPr lang="fr-FR" dirty="0" err="1">
                <a:effectLst/>
                <a:latin typeface="Calibri" panose="020F0502020204030204" pitchFamily="34" charset="0"/>
              </a:rPr>
              <a:t>atiorestis</a:t>
            </a:r>
            <a:r>
              <a:rPr lang="fr-FR" dirty="0">
                <a:effectLst/>
                <a:latin typeface="Calibri" panose="020F0502020204030204" pitchFamily="34" charset="0"/>
              </a:rPr>
              <a:t> </a:t>
            </a:r>
            <a:r>
              <a:rPr lang="fr-FR" dirty="0" err="1">
                <a:effectLst/>
                <a:latin typeface="Calibri" panose="020F0502020204030204" pitchFamily="34" charset="0"/>
              </a:rPr>
              <a:t>dollant</a:t>
            </a:r>
            <a:r>
              <a:rPr lang="fr-FR" dirty="0">
                <a:effectLst/>
                <a:latin typeface="Calibri" panose="020F0502020204030204" pitchFamily="34" charset="0"/>
              </a:rPr>
              <a:t> </a:t>
            </a:r>
            <a:r>
              <a:rPr lang="fr-FR" dirty="0" err="1">
                <a:effectLst/>
                <a:latin typeface="Calibri" panose="020F0502020204030204" pitchFamily="34" charset="0"/>
              </a:rPr>
              <a:t>quibus</a:t>
            </a:r>
            <a:r>
              <a:rPr lang="fr-FR" dirty="0">
                <a:effectLst/>
                <a:latin typeface="Calibri" panose="020F0502020204030204" pitchFamily="34" charset="0"/>
              </a:rPr>
              <a:t> </a:t>
            </a:r>
            <a:r>
              <a:rPr lang="fr-FR" dirty="0" err="1">
                <a:effectLst/>
                <a:latin typeface="Calibri" panose="020F0502020204030204" pitchFamily="34" charset="0"/>
              </a:rPr>
              <a:t>ipsamus</a:t>
            </a:r>
            <a:r>
              <a:rPr lang="fr-FR" dirty="0">
                <a:effectLst/>
                <a:latin typeface="Calibri" panose="020F0502020204030204" pitchFamily="34" charset="0"/>
              </a:rPr>
              <a:t> </a:t>
            </a:r>
            <a:r>
              <a:rPr lang="fr-FR" dirty="0" err="1">
                <a:effectLst/>
                <a:latin typeface="Calibri" panose="020F0502020204030204" pitchFamily="34" charset="0"/>
              </a:rPr>
              <a:t>alic</a:t>
            </a:r>
            <a:r>
              <a:rPr lang="fr-FR" dirty="0">
                <a:effectLst/>
                <a:latin typeface="Calibri" panose="020F0502020204030204" pitchFamily="34" charset="0"/>
              </a:rPr>
              <a:t> </a:t>
            </a:r>
            <a:r>
              <a:rPr lang="fr-FR" dirty="0" err="1">
                <a:effectLst/>
                <a:latin typeface="Calibri" panose="020F0502020204030204" pitchFamily="34" charset="0"/>
              </a:rPr>
              <a:t>toreped</a:t>
            </a:r>
            <a:r>
              <a:rPr lang="fr-FR" dirty="0">
                <a:effectLst/>
                <a:latin typeface="Calibri" panose="020F0502020204030204" pitchFamily="34" charset="0"/>
              </a:rPr>
              <a:t> </a:t>
            </a:r>
            <a:r>
              <a:rPr lang="fr-FR" dirty="0" err="1">
                <a:effectLst/>
                <a:latin typeface="Calibri" panose="020F0502020204030204" pitchFamily="34" charset="0"/>
              </a:rPr>
              <a:t>quianducia</a:t>
            </a:r>
            <a:r>
              <a:rPr lang="fr-FR" dirty="0">
                <a:effectLst/>
                <a:latin typeface="Calibri" panose="020F0502020204030204" pitchFamily="34" charset="0"/>
              </a:rPr>
              <a:t> </a:t>
            </a:r>
            <a:r>
              <a:rPr lang="fr-FR" dirty="0" err="1">
                <a:effectLst/>
                <a:latin typeface="Calibri" panose="020F0502020204030204" pitchFamily="34" charset="0"/>
              </a:rPr>
              <a:t>conecep</a:t>
            </a:r>
            <a:r>
              <a:rPr lang="fr-FR" dirty="0">
                <a:effectLst/>
                <a:latin typeface="Calibri" panose="020F0502020204030204" pitchFamily="34" charset="0"/>
              </a:rPr>
              <a:t> </a:t>
            </a:r>
            <a:r>
              <a:rPr lang="fr-FR" dirty="0" err="1">
                <a:effectLst/>
                <a:latin typeface="Calibri" panose="020F0502020204030204" pitchFamily="34" charset="0"/>
              </a:rPr>
              <a:t>udament</a:t>
            </a:r>
            <a:r>
              <a:rPr lang="fr-FR" dirty="0">
                <a:effectLst/>
                <a:latin typeface="Calibri" panose="020F0502020204030204" pitchFamily="34" charset="0"/>
              </a:rPr>
              <a:t> </a:t>
            </a:r>
            <a:r>
              <a:rPr lang="fr-FR" dirty="0" err="1">
                <a:effectLst/>
                <a:latin typeface="Calibri" panose="020F0502020204030204" pitchFamily="34" charset="0"/>
              </a:rPr>
              <a:t>eostem</a:t>
            </a:r>
            <a:r>
              <a:rPr lang="fr-FR" dirty="0">
                <a:effectLst/>
                <a:latin typeface="Calibri" panose="020F0502020204030204" pitchFamily="34" charset="0"/>
              </a:rPr>
              <a:t> </a:t>
            </a:r>
            <a:r>
              <a:rPr lang="fr-FR" dirty="0" err="1">
                <a:effectLst/>
                <a:latin typeface="Calibri" panose="020F0502020204030204" pitchFamily="34" charset="0"/>
              </a:rPr>
              <a:t>quodiam</a:t>
            </a:r>
            <a:r>
              <a:rPr lang="fr-FR" dirty="0">
                <a:effectLst/>
                <a:latin typeface="Calibri" panose="020F0502020204030204" pitchFamily="34" charset="0"/>
              </a:rPr>
              <a:t> </a:t>
            </a:r>
            <a:r>
              <a:rPr lang="fr-FR" dirty="0" err="1">
                <a:effectLst/>
                <a:latin typeface="Calibri" panose="020F0502020204030204" pitchFamily="34" charset="0"/>
              </a:rPr>
              <a:t>voluptaspit</a:t>
            </a:r>
            <a:r>
              <a:rPr lang="fr-FR" dirty="0">
                <a:effectLst/>
                <a:latin typeface="Calibri" panose="020F0502020204030204" pitchFamily="34" charset="0"/>
              </a:rPr>
              <a:t> in </a:t>
            </a:r>
            <a:r>
              <a:rPr lang="fr-FR" dirty="0" err="1">
                <a:effectLst/>
                <a:latin typeface="Calibri" panose="020F0502020204030204" pitchFamily="34" charset="0"/>
              </a:rPr>
              <a:t>endant</a:t>
            </a:r>
            <a:r>
              <a:rPr lang="fr-FR" dirty="0">
                <a:effectLst/>
                <a:latin typeface="Calibri" panose="020F0502020204030204" pitchFamily="34" charset="0"/>
              </a:rPr>
              <a:t>.</a:t>
            </a:r>
          </a:p>
          <a:p>
            <a:r>
              <a:rPr lang="fr-FR" dirty="0">
                <a:effectLst/>
                <a:latin typeface="Calibri" panose="020F0502020204030204" pitchFamily="34" charset="0"/>
              </a:rPr>
              <a:t>On es </a:t>
            </a:r>
            <a:r>
              <a:rPr lang="fr-FR" dirty="0" err="1">
                <a:effectLst/>
                <a:latin typeface="Calibri" panose="020F0502020204030204" pitchFamily="34" charset="0"/>
              </a:rPr>
              <a:t>plandant</a:t>
            </a:r>
            <a:r>
              <a:rPr lang="fr-FR" dirty="0">
                <a:effectLst/>
                <a:latin typeface="Calibri" panose="020F0502020204030204" pitchFamily="34" charset="0"/>
              </a:rPr>
              <a:t> vit </a:t>
            </a:r>
            <a:r>
              <a:rPr lang="fr-FR" dirty="0" err="1">
                <a:effectLst/>
                <a:latin typeface="Calibri" panose="020F0502020204030204" pitchFamily="34" charset="0"/>
              </a:rPr>
              <a:t>andaniasi</a:t>
            </a:r>
            <a:r>
              <a:rPr lang="fr-FR" dirty="0">
                <a:effectLst/>
                <a:latin typeface="Calibri" panose="020F0502020204030204" pitchFamily="34" charset="0"/>
              </a:rPr>
              <a:t> qui </a:t>
            </a:r>
            <a:r>
              <a:rPr lang="fr-FR" dirty="0" err="1">
                <a:effectLst/>
                <a:latin typeface="Calibri" panose="020F0502020204030204" pitchFamily="34" charset="0"/>
              </a:rPr>
              <a:t>omnim</a:t>
            </a:r>
            <a:r>
              <a:rPr lang="fr-FR" dirty="0">
                <a:effectLst/>
                <a:latin typeface="Calibri" panose="020F0502020204030204" pitchFamily="34" charset="0"/>
              </a:rPr>
              <a:t> </a:t>
            </a:r>
            <a:r>
              <a:rPr lang="fr-FR" dirty="0" err="1">
                <a:effectLst/>
                <a:latin typeface="Calibri" panose="020F0502020204030204" pitchFamily="34" charset="0"/>
              </a:rPr>
              <a:t>hil</a:t>
            </a:r>
            <a:r>
              <a:rPr lang="fr-FR" dirty="0">
                <a:effectLst/>
                <a:latin typeface="Calibri" panose="020F0502020204030204" pitchFamily="34" charset="0"/>
              </a:rPr>
              <a:t> </a:t>
            </a:r>
            <a:r>
              <a:rPr lang="fr-FR" dirty="0" err="1">
                <a:effectLst/>
                <a:latin typeface="Calibri" panose="020F0502020204030204" pitchFamily="34" charset="0"/>
              </a:rPr>
              <a:t>eosam</a:t>
            </a:r>
            <a:r>
              <a:rPr lang="fr-FR" dirty="0">
                <a:effectLst/>
                <a:latin typeface="Calibri" panose="020F0502020204030204" pitchFamily="34" charset="0"/>
              </a:rPr>
              <a:t>, </a:t>
            </a:r>
            <a:r>
              <a:rPr lang="fr-FR" dirty="0" err="1">
                <a:effectLst/>
                <a:latin typeface="Calibri" panose="020F0502020204030204" pitchFamily="34" charset="0"/>
              </a:rPr>
              <a:t>sitius</a:t>
            </a:r>
            <a:r>
              <a:rPr lang="fr-FR" dirty="0">
                <a:effectLst/>
                <a:latin typeface="Calibri" panose="020F0502020204030204" pitchFamily="34" charset="0"/>
              </a:rPr>
              <a:t>, </a:t>
            </a:r>
            <a:r>
              <a:rPr lang="fr-FR" dirty="0" err="1">
                <a:effectLst/>
                <a:latin typeface="Calibri" panose="020F0502020204030204" pitchFamily="34" charset="0"/>
              </a:rPr>
              <a:t>samus</a:t>
            </a:r>
            <a:r>
              <a:rPr lang="fr-FR" dirty="0">
                <a:effectLst/>
                <a:latin typeface="Calibri" panose="020F0502020204030204" pitchFamily="34" charset="0"/>
              </a:rPr>
              <a:t> </a:t>
            </a:r>
            <a:r>
              <a:rPr lang="fr-FR" dirty="0" err="1">
                <a:effectLst/>
                <a:latin typeface="Calibri" panose="020F0502020204030204" pitchFamily="34" charset="0"/>
              </a:rPr>
              <a:t>doluptatem</a:t>
            </a:r>
            <a:r>
              <a:rPr lang="fr-FR" dirty="0">
                <a:effectLst/>
                <a:latin typeface="Calibri" panose="020F0502020204030204" pitchFamily="34" charset="0"/>
              </a:rPr>
              <a:t> id </a:t>
            </a:r>
            <a:r>
              <a:rPr lang="fr-FR" dirty="0" err="1">
                <a:effectLst/>
                <a:latin typeface="Calibri" panose="020F0502020204030204" pitchFamily="34" charset="0"/>
              </a:rPr>
              <a:t>magnim</a:t>
            </a:r>
            <a:r>
              <a:rPr lang="fr-FR" dirty="0">
                <a:effectLst/>
                <a:latin typeface="Calibri" panose="020F0502020204030204" pitchFamily="34" charset="0"/>
              </a:rPr>
              <a:t> et </a:t>
            </a:r>
            <a:r>
              <a:rPr lang="fr-FR" dirty="0" err="1">
                <a:effectLst/>
                <a:latin typeface="Calibri" panose="020F0502020204030204" pitchFamily="34" charset="0"/>
              </a:rPr>
              <a:t>eos</a:t>
            </a:r>
            <a:r>
              <a:rPr lang="fr-FR" dirty="0">
                <a:effectLst/>
                <a:latin typeface="Calibri" panose="020F0502020204030204" pitchFamily="34" charset="0"/>
              </a:rPr>
              <a:t> </a:t>
            </a:r>
            <a:r>
              <a:rPr lang="fr-FR" dirty="0" err="1">
                <a:effectLst/>
                <a:latin typeface="Calibri" panose="020F0502020204030204" pitchFamily="34" charset="0"/>
              </a:rPr>
              <a:t>maio</a:t>
            </a:r>
            <a:r>
              <a:rPr lang="fr-FR" dirty="0">
                <a:effectLst/>
                <a:latin typeface="Calibri" panose="020F0502020204030204" pitchFamily="34" charset="0"/>
              </a:rPr>
              <a:t> et, </a:t>
            </a:r>
            <a:r>
              <a:rPr lang="fr-FR" dirty="0" err="1">
                <a:effectLst/>
                <a:latin typeface="Calibri" panose="020F0502020204030204" pitchFamily="34" charset="0"/>
              </a:rPr>
              <a:t>vention</a:t>
            </a:r>
            <a:r>
              <a:rPr lang="fr-FR" dirty="0">
                <a:effectLst/>
                <a:latin typeface="Calibri" panose="020F0502020204030204" pitchFamily="34" charset="0"/>
              </a:rPr>
              <a:t> </a:t>
            </a:r>
            <a:r>
              <a:rPr lang="fr-FR" dirty="0" err="1">
                <a:effectLst/>
                <a:latin typeface="Calibri" panose="020F0502020204030204" pitchFamily="34" charset="0"/>
              </a:rPr>
              <a:t>perae</a:t>
            </a:r>
            <a:r>
              <a:rPr lang="fr-FR" dirty="0">
                <a:effectLst/>
                <a:latin typeface="Calibri" panose="020F0502020204030204" pitchFamily="34" charset="0"/>
              </a:rPr>
              <a:t> </a:t>
            </a:r>
            <a:r>
              <a:rPr lang="fr-FR" dirty="0" err="1">
                <a:effectLst/>
                <a:latin typeface="Calibri" panose="020F0502020204030204" pitchFamily="34" charset="0"/>
              </a:rPr>
              <a:t>natemposam</a:t>
            </a:r>
            <a:r>
              <a:rPr lang="fr-FR" dirty="0">
                <a:effectLst/>
                <a:latin typeface="Calibri" panose="020F0502020204030204" pitchFamily="34" charset="0"/>
              </a:rPr>
              <a:t> ra </a:t>
            </a:r>
            <a:r>
              <a:rPr lang="fr-FR" dirty="0" err="1">
                <a:effectLst/>
                <a:latin typeface="Calibri" panose="020F0502020204030204" pitchFamily="34" charset="0"/>
              </a:rPr>
              <a:t>dunt</a:t>
            </a:r>
            <a:r>
              <a:rPr lang="fr-FR" dirty="0">
                <a:effectLst/>
                <a:latin typeface="Calibri" panose="020F0502020204030204" pitchFamily="34" charset="0"/>
              </a:rPr>
              <a:t> </a:t>
            </a:r>
            <a:r>
              <a:rPr lang="fr-FR" dirty="0" err="1">
                <a:effectLst/>
                <a:latin typeface="Calibri" panose="020F0502020204030204" pitchFamily="34" charset="0"/>
              </a:rPr>
              <a:t>dolut</a:t>
            </a:r>
            <a:r>
              <a:rPr lang="fr-FR" dirty="0">
                <a:effectLst/>
                <a:latin typeface="Calibri" panose="020F0502020204030204" pitchFamily="34" charset="0"/>
              </a:rPr>
              <a:t> qui </a:t>
            </a:r>
            <a:r>
              <a:rPr lang="fr-FR" dirty="0" err="1">
                <a:effectLst/>
                <a:latin typeface="Calibri" panose="020F0502020204030204" pitchFamily="34" charset="0"/>
              </a:rPr>
              <a:t>aliqui</a:t>
            </a:r>
            <a:r>
              <a:rPr lang="fr-FR" dirty="0">
                <a:effectLst/>
                <a:latin typeface="Calibri" panose="020F0502020204030204" pitchFamily="34" charset="0"/>
              </a:rPr>
              <a:t> </a:t>
            </a:r>
            <a:r>
              <a:rPr lang="fr-FR" dirty="0" err="1">
                <a:effectLst/>
                <a:latin typeface="Calibri" panose="020F0502020204030204" pitchFamily="34" charset="0"/>
              </a:rPr>
              <a:t>comnis</a:t>
            </a:r>
            <a:r>
              <a:rPr lang="fr-FR" dirty="0">
                <a:effectLst/>
                <a:latin typeface="Calibri" panose="020F0502020204030204" pitchFamily="34" charset="0"/>
              </a:rPr>
              <a:t> et que </a:t>
            </a:r>
            <a:r>
              <a:rPr lang="fr-FR" dirty="0" err="1">
                <a:effectLst/>
                <a:latin typeface="Calibri" panose="020F0502020204030204" pitchFamily="34" charset="0"/>
              </a:rPr>
              <a:t>reic</a:t>
            </a:r>
            <a:r>
              <a:rPr lang="fr-FR" dirty="0">
                <a:effectLst/>
                <a:latin typeface="Calibri" panose="020F0502020204030204" pitchFamily="34" charset="0"/>
              </a:rPr>
              <a:t> </a:t>
            </a:r>
            <a:r>
              <a:rPr lang="fr-FR" dirty="0" err="1">
                <a:effectLst/>
                <a:latin typeface="Calibri" panose="020F0502020204030204" pitchFamily="34" charset="0"/>
              </a:rPr>
              <a:t>tempor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lam</a:t>
            </a:r>
            <a:r>
              <a:rPr lang="fr-FR" dirty="0">
                <a:effectLst/>
                <a:latin typeface="Calibri" panose="020F0502020204030204" pitchFamily="34" charset="0"/>
              </a:rPr>
              <a:t>, </a:t>
            </a:r>
            <a:r>
              <a:rPr lang="fr-FR" dirty="0" err="1">
                <a:effectLst/>
                <a:latin typeface="Calibri" panose="020F0502020204030204" pitchFamily="34" charset="0"/>
              </a:rPr>
              <a:t>vel</a:t>
            </a:r>
            <a:r>
              <a:rPr lang="fr-FR" dirty="0">
                <a:effectLst/>
                <a:latin typeface="Calibri" panose="020F0502020204030204" pitchFamily="34" charset="0"/>
              </a:rPr>
              <a:t> </a:t>
            </a:r>
            <a:r>
              <a:rPr lang="fr-FR" dirty="0" err="1">
                <a:effectLst/>
                <a:latin typeface="Calibri" panose="020F0502020204030204" pitchFamily="34" charset="0"/>
              </a:rPr>
              <a:t>eossundebit</a:t>
            </a:r>
            <a:r>
              <a:rPr lang="fr-FR" dirty="0">
                <a:effectLst/>
                <a:latin typeface="Calibri" panose="020F0502020204030204" pitchFamily="34" charset="0"/>
              </a:rPr>
              <a:t> quia </a:t>
            </a:r>
            <a:r>
              <a:rPr lang="fr-FR" dirty="0" err="1">
                <a:effectLst/>
                <a:latin typeface="Calibri" panose="020F0502020204030204" pitchFamily="34" charset="0"/>
              </a:rPr>
              <a:t>nonsequi</a:t>
            </a:r>
            <a:r>
              <a:rPr lang="fr-FR" dirty="0">
                <a:effectLst/>
                <a:latin typeface="Calibri" panose="020F0502020204030204" pitchFamily="34" charset="0"/>
              </a:rPr>
              <a:t> </a:t>
            </a:r>
            <a:r>
              <a:rPr lang="fr-FR" dirty="0" err="1">
                <a:effectLst/>
                <a:latin typeface="Calibri" panose="020F0502020204030204" pitchFamily="34" charset="0"/>
              </a:rPr>
              <a:t>quamus</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dis es que que </a:t>
            </a:r>
            <a:r>
              <a:rPr lang="fr-FR" dirty="0" err="1">
                <a:effectLst/>
                <a:latin typeface="Calibri" panose="020F0502020204030204" pitchFamily="34" charset="0"/>
              </a:rPr>
              <a:t>optatibusda</a:t>
            </a:r>
            <a:r>
              <a:rPr lang="fr-FR" dirty="0">
                <a:effectLst/>
                <a:latin typeface="Calibri" panose="020F0502020204030204" pitchFamily="34" charset="0"/>
              </a:rPr>
              <a:t> </a:t>
            </a:r>
            <a:r>
              <a:rPr lang="fr-FR" dirty="0" err="1">
                <a:effectLst/>
                <a:latin typeface="Calibri" panose="020F0502020204030204" pitchFamily="34" charset="0"/>
              </a:rPr>
              <a:t>conse</a:t>
            </a:r>
            <a:r>
              <a:rPr lang="fr-FR" dirty="0">
                <a:effectLst/>
                <a:latin typeface="Calibri" panose="020F0502020204030204" pitchFamily="34" charset="0"/>
              </a:rPr>
              <a:t> la </a:t>
            </a:r>
            <a:r>
              <a:rPr lang="fr-FR" dirty="0" err="1">
                <a:effectLst/>
                <a:latin typeface="Calibri" panose="020F0502020204030204" pitchFamily="34" charset="0"/>
              </a:rPr>
              <a:t>volor</a:t>
            </a:r>
            <a:r>
              <a:rPr lang="fr-FR" dirty="0">
                <a:effectLst/>
                <a:latin typeface="Calibri" panose="020F0502020204030204" pitchFamily="34" charset="0"/>
              </a:rPr>
              <a:t> si ut </a:t>
            </a:r>
            <a:r>
              <a:rPr lang="fr-FR" dirty="0" err="1">
                <a:effectLst/>
                <a:latin typeface="Calibri" panose="020F0502020204030204" pitchFamily="34" charset="0"/>
              </a:rPr>
              <a:t>exere</a:t>
            </a:r>
            <a:r>
              <a:rPr lang="fr-FR" dirty="0">
                <a:effectLst/>
                <a:latin typeface="Calibri" panose="020F0502020204030204" pitchFamily="34" charset="0"/>
              </a:rPr>
              <a:t> nem quia </a:t>
            </a:r>
            <a:r>
              <a:rPr lang="fr-FR" dirty="0" err="1">
                <a:effectLst/>
                <a:latin typeface="Calibri" panose="020F0502020204030204" pitchFamily="34" charset="0"/>
              </a:rPr>
              <a:t>velest</a:t>
            </a:r>
            <a:r>
              <a:rPr lang="fr-FR" dirty="0">
                <a:effectLst/>
                <a:latin typeface="Calibri" panose="020F0502020204030204" pitchFamily="34" charset="0"/>
              </a:rPr>
              <a:t>, et </a:t>
            </a:r>
            <a:r>
              <a:rPr lang="fr-FR" dirty="0" err="1">
                <a:effectLst/>
                <a:latin typeface="Calibri" panose="020F0502020204030204" pitchFamily="34" charset="0"/>
              </a:rPr>
              <a:t>velitiis</a:t>
            </a:r>
            <a:r>
              <a:rPr lang="fr-FR" dirty="0">
                <a:effectLst/>
                <a:latin typeface="Calibri" panose="020F0502020204030204" pitchFamily="34" charset="0"/>
              </a:rPr>
              <a:t> </a:t>
            </a:r>
            <a:r>
              <a:rPr lang="fr-FR" dirty="0" err="1">
                <a:effectLst/>
                <a:latin typeface="Calibri" panose="020F0502020204030204" pitchFamily="34" charset="0"/>
              </a:rPr>
              <a:t>ea</a:t>
            </a:r>
            <a:r>
              <a:rPr lang="fr-FR" dirty="0">
                <a:effectLst/>
                <a:latin typeface="Calibri" panose="020F0502020204030204" pitchFamily="34" charset="0"/>
              </a:rPr>
              <a:t> </a:t>
            </a:r>
            <a:r>
              <a:rPr lang="fr-FR" dirty="0" err="1">
                <a:effectLst/>
                <a:latin typeface="Calibri" panose="020F0502020204030204" pitchFamily="34" charset="0"/>
              </a:rPr>
              <a:t>nis</a:t>
            </a:r>
            <a:r>
              <a:rPr lang="fr-FR" dirty="0">
                <a:effectLst/>
                <a:latin typeface="Calibri" panose="020F0502020204030204" pitchFamily="34" charset="0"/>
              </a:rPr>
              <a:t> non </a:t>
            </a:r>
            <a:r>
              <a:rPr lang="fr-FR" dirty="0" err="1">
                <a:effectLst/>
                <a:latin typeface="Calibri" panose="020F0502020204030204" pitchFamily="34" charset="0"/>
              </a:rPr>
              <a:t>rerfere</a:t>
            </a:r>
            <a:r>
              <a:rPr lang="fr-FR" dirty="0">
                <a:effectLst/>
                <a:latin typeface="Calibri" panose="020F0502020204030204" pitchFamily="34" charset="0"/>
              </a:rPr>
              <a:t> </a:t>
            </a:r>
            <a:r>
              <a:rPr lang="fr-FR" dirty="0" err="1">
                <a:effectLst/>
                <a:latin typeface="Calibri" panose="020F0502020204030204" pitchFamily="34" charset="0"/>
              </a:rPr>
              <a:t>puditibus</a:t>
            </a:r>
            <a:r>
              <a:rPr lang="fr-FR" dirty="0">
                <a:effectLst/>
                <a:latin typeface="Calibri" panose="020F0502020204030204" pitchFamily="34" charset="0"/>
              </a:rPr>
              <a:t>, </a:t>
            </a:r>
            <a:r>
              <a:rPr lang="fr-FR" dirty="0" err="1">
                <a:effectLst/>
                <a:latin typeface="Calibri" panose="020F0502020204030204" pitchFamily="34" charset="0"/>
              </a:rPr>
              <a:t>simolestibus</a:t>
            </a:r>
            <a:r>
              <a:rPr lang="fr-FR" dirty="0">
                <a:effectLst/>
                <a:latin typeface="Calibri" panose="020F0502020204030204" pitchFamily="34" charset="0"/>
              </a:rPr>
              <a:t> </a:t>
            </a:r>
            <a:r>
              <a:rPr lang="fr-FR" dirty="0" err="1">
                <a:effectLst/>
                <a:latin typeface="Calibri" panose="020F0502020204030204" pitchFamily="34" charset="0"/>
              </a:rPr>
              <a:t>dolecep</a:t>
            </a:r>
            <a:r>
              <a:rPr lang="fr-FR" dirty="0">
                <a:effectLst/>
                <a:latin typeface="Calibri" panose="020F0502020204030204" pitchFamily="34" charset="0"/>
              </a:rPr>
              <a:t> </a:t>
            </a:r>
            <a:r>
              <a:rPr lang="fr-FR" dirty="0" err="1">
                <a:effectLst/>
                <a:latin typeface="Calibri" panose="020F0502020204030204" pitchFamily="34" charset="0"/>
              </a:rPr>
              <a:t>udanda</a:t>
            </a:r>
            <a:r>
              <a:rPr lang="fr-FR" dirty="0">
                <a:effectLst/>
                <a:latin typeface="Calibri" panose="020F0502020204030204" pitchFamily="34" charset="0"/>
              </a:rPr>
              <a:t> </a:t>
            </a:r>
            <a:r>
              <a:rPr lang="fr-FR" dirty="0" err="1">
                <a:effectLst/>
                <a:latin typeface="Calibri" panose="020F0502020204030204" pitchFamily="34" charset="0"/>
              </a:rPr>
              <a:t>ium</a:t>
            </a:r>
            <a:r>
              <a:rPr lang="fr-FR" dirty="0">
                <a:effectLst/>
                <a:latin typeface="Calibri" panose="020F0502020204030204" pitchFamily="34" charset="0"/>
              </a:rPr>
              <a:t> </a:t>
            </a:r>
            <a:r>
              <a:rPr lang="fr-FR" dirty="0" err="1">
                <a:effectLst/>
                <a:latin typeface="Calibri" panose="020F0502020204030204" pitchFamily="34" charset="0"/>
              </a:rPr>
              <a:t>conseque</a:t>
            </a:r>
            <a:r>
              <a:rPr lang="fr-FR" dirty="0">
                <a:effectLst/>
                <a:latin typeface="Calibri" panose="020F0502020204030204" pitchFamily="34" charset="0"/>
              </a:rPr>
              <a:t> </a:t>
            </a:r>
            <a:r>
              <a:rPr lang="fr-FR" dirty="0" err="1">
                <a:effectLst/>
                <a:latin typeface="Calibri" panose="020F0502020204030204" pitchFamily="34" charset="0"/>
              </a:rPr>
              <a:t>sim</a:t>
            </a:r>
            <a:r>
              <a:rPr lang="fr-FR" dirty="0">
                <a:effectLst/>
                <a:latin typeface="Calibri" panose="020F0502020204030204" pitchFamily="34" charset="0"/>
              </a:rPr>
              <a:t> </a:t>
            </a:r>
            <a:r>
              <a:rPr lang="fr-FR" dirty="0" err="1">
                <a:effectLst/>
                <a:latin typeface="Calibri" panose="020F0502020204030204" pitchFamily="34" charset="0"/>
              </a:rPr>
              <a:t>fugitec</a:t>
            </a:r>
            <a:r>
              <a:rPr lang="fr-FR" dirty="0">
                <a:effectLst/>
                <a:latin typeface="Calibri" panose="020F0502020204030204" pitchFamily="34" charset="0"/>
              </a:rPr>
              <a:t> </a:t>
            </a:r>
            <a:r>
              <a:rPr lang="fr-FR" dirty="0" err="1">
                <a:effectLst/>
                <a:latin typeface="Calibri" panose="020F0502020204030204" pitchFamily="34" charset="0"/>
              </a:rPr>
              <a:t>temperatur</a:t>
            </a:r>
            <a:r>
              <a:rPr lang="fr-FR" dirty="0">
                <a:effectLst/>
                <a:latin typeface="Calibri" panose="020F0502020204030204" pitchFamily="34" charset="0"/>
              </a:rPr>
              <a:t> </a:t>
            </a:r>
            <a:r>
              <a:rPr lang="fr-FR" dirty="0" err="1">
                <a:effectLst/>
                <a:latin typeface="Calibri" panose="020F0502020204030204" pitchFamily="34" charset="0"/>
              </a:rPr>
              <a:t>am</a:t>
            </a:r>
            <a:r>
              <a:rPr lang="fr-FR" dirty="0">
                <a:effectLst/>
                <a:latin typeface="Calibri" panose="020F0502020204030204" pitchFamily="34" charset="0"/>
              </a:rPr>
              <a:t>, </a:t>
            </a:r>
            <a:r>
              <a:rPr lang="fr-FR" dirty="0" err="1">
                <a:effectLst/>
                <a:latin typeface="Calibri" panose="020F0502020204030204" pitchFamily="34" charset="0"/>
              </a:rPr>
              <a:t>inum</a:t>
            </a:r>
            <a:r>
              <a:rPr lang="fr-FR" dirty="0">
                <a:effectLst/>
                <a:latin typeface="Calibri" panose="020F0502020204030204" pitchFamily="34" charset="0"/>
              </a:rPr>
              <a:t> que </a:t>
            </a:r>
            <a:r>
              <a:rPr lang="fr-FR" dirty="0" err="1">
                <a:effectLst/>
                <a:latin typeface="Calibri" panose="020F0502020204030204" pitchFamily="34" charset="0"/>
              </a:rPr>
              <a:t>pra</a:t>
            </a:r>
            <a:r>
              <a:rPr lang="fr-FR" dirty="0">
                <a:effectLst/>
                <a:latin typeface="Calibri" panose="020F0502020204030204" pitchFamily="34" charset="0"/>
              </a:rPr>
              <a:t> </a:t>
            </a:r>
            <a:r>
              <a:rPr lang="fr-FR" dirty="0" err="1">
                <a:effectLst/>
                <a:latin typeface="Calibri" panose="020F0502020204030204" pitchFamily="34" charset="0"/>
              </a:rPr>
              <a:t>suntotat</a:t>
            </a:r>
            <a:r>
              <a:rPr lang="fr-FR" dirty="0">
                <a:effectLst/>
                <a:latin typeface="Calibri" panose="020F0502020204030204" pitchFamily="34" charset="0"/>
              </a:rPr>
              <a:t> </a:t>
            </a:r>
            <a:r>
              <a:rPr lang="fr-FR" dirty="0" err="1">
                <a:effectLst/>
                <a:latin typeface="Calibri" panose="020F0502020204030204" pitchFamily="34" charset="0"/>
              </a:rPr>
              <a:t>lant</a:t>
            </a:r>
            <a:r>
              <a:rPr lang="fr-FR" dirty="0">
                <a:effectLst/>
                <a:latin typeface="Calibri" panose="020F0502020204030204" pitchFamily="34" charset="0"/>
              </a:rPr>
              <a:t> </a:t>
            </a:r>
            <a:r>
              <a:rPr lang="fr-FR" dirty="0" err="1">
                <a:effectLst/>
                <a:latin typeface="Calibri" panose="020F0502020204030204" pitchFamily="34" charset="0"/>
              </a:rPr>
              <a:t>omnitia</a:t>
            </a:r>
            <a:r>
              <a:rPr lang="fr-FR" dirty="0">
                <a:effectLst/>
                <a:latin typeface="Calibri" panose="020F0502020204030204" pitchFamily="34" charset="0"/>
              </a:rPr>
              <a:t> net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voloren</a:t>
            </a:r>
            <a:r>
              <a:rPr lang="fr-FR" dirty="0">
                <a:effectLst/>
                <a:latin typeface="Calibri" panose="020F0502020204030204" pitchFamily="34" charset="0"/>
              </a:rPr>
              <a:t> </a:t>
            </a:r>
            <a:r>
              <a:rPr lang="fr-FR" dirty="0" err="1">
                <a:effectLst/>
                <a:latin typeface="Calibri" panose="020F0502020204030204" pitchFamily="34" charset="0"/>
              </a:rPr>
              <a:t>deliquam</a:t>
            </a:r>
            <a:r>
              <a:rPr lang="fr-FR" dirty="0">
                <a:effectLst/>
                <a:latin typeface="Calibri" panose="020F0502020204030204" pitchFamily="34" charset="0"/>
              </a:rPr>
              <a:t>, tem. </a:t>
            </a:r>
            <a:r>
              <a:rPr lang="fr-FR" dirty="0" err="1">
                <a:effectLst/>
                <a:latin typeface="Calibri" panose="020F0502020204030204" pitchFamily="34" charset="0"/>
              </a:rPr>
              <a:t>Pel</a:t>
            </a:r>
            <a:r>
              <a:rPr lang="fr-FR" dirty="0">
                <a:effectLst/>
                <a:latin typeface="Calibri" panose="020F0502020204030204" pitchFamily="34" charset="0"/>
              </a:rPr>
              <a:t>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quasperem</a:t>
            </a:r>
            <a:r>
              <a:rPr lang="fr-FR" dirty="0">
                <a:effectLst/>
                <a:latin typeface="Calibri" panose="020F0502020204030204" pitchFamily="34" charset="0"/>
              </a:rPr>
              <a:t>. </a:t>
            </a:r>
            <a:r>
              <a:rPr lang="fr-FR" dirty="0" err="1">
                <a:effectLst/>
                <a:latin typeface="Calibri" panose="020F0502020204030204" pitchFamily="34" charset="0"/>
              </a:rPr>
              <a:t>Itatempor</a:t>
            </a:r>
            <a:r>
              <a:rPr lang="fr-FR" dirty="0">
                <a:effectLst/>
                <a:latin typeface="Calibri" panose="020F0502020204030204" pitchFamily="34" charset="0"/>
              </a:rPr>
              <a:t> recta </a:t>
            </a:r>
            <a:r>
              <a:rPr lang="fr-FR" dirty="0" err="1">
                <a:effectLst/>
                <a:latin typeface="Calibri" panose="020F0502020204030204" pitchFamily="34" charset="0"/>
              </a:rPr>
              <a:t>sum</a:t>
            </a:r>
            <a:r>
              <a:rPr lang="fr-FR" dirty="0">
                <a:effectLst/>
                <a:latin typeface="Calibri" panose="020F0502020204030204" pitchFamily="34" charset="0"/>
              </a:rPr>
              <a:t> </a:t>
            </a:r>
            <a:r>
              <a:rPr lang="fr-FR" dirty="0" err="1">
                <a:effectLst/>
                <a:latin typeface="Calibri" panose="020F0502020204030204" pitchFamily="34" charset="0"/>
              </a:rPr>
              <a:t>reperunt</a:t>
            </a:r>
            <a:r>
              <a:rPr lang="fr-FR" dirty="0">
                <a:effectLst/>
                <a:latin typeface="Calibri" panose="020F0502020204030204" pitchFamily="34" charset="0"/>
              </a:rPr>
              <a:t> es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latque</a:t>
            </a:r>
            <a:r>
              <a:rPr lang="fr-FR" dirty="0">
                <a:effectLst/>
                <a:latin typeface="Calibri" panose="020F0502020204030204" pitchFamily="34" charset="0"/>
              </a:rPr>
              <a:t> </a:t>
            </a:r>
            <a:r>
              <a:rPr lang="fr-FR" dirty="0" err="1">
                <a:effectLst/>
                <a:latin typeface="Calibri" panose="020F0502020204030204" pitchFamily="34" charset="0"/>
              </a:rPr>
              <a:t>nobis</a:t>
            </a:r>
            <a:r>
              <a:rPr lang="fr-FR" dirty="0">
                <a:effectLst/>
                <a:latin typeface="Calibri" panose="020F0502020204030204" pitchFamily="34" charset="0"/>
              </a:rPr>
              <a:t> </a:t>
            </a:r>
            <a:r>
              <a:rPr lang="fr-FR" dirty="0" err="1">
                <a:effectLst/>
                <a:latin typeface="Calibri" panose="020F0502020204030204" pitchFamily="34" charset="0"/>
              </a:rPr>
              <a:t>asi</a:t>
            </a:r>
            <a:r>
              <a:rPr lang="fr-FR" dirty="0">
                <a:effectLst/>
                <a:latin typeface="Calibri" panose="020F0502020204030204" pitchFamily="34" charset="0"/>
              </a:rPr>
              <a:t> </a:t>
            </a:r>
            <a:r>
              <a:rPr lang="fr-FR" dirty="0" err="1">
                <a:effectLst/>
                <a:latin typeface="Calibri" panose="020F0502020204030204" pitchFamily="34" charset="0"/>
              </a:rPr>
              <a:t>accuscia</a:t>
            </a:r>
            <a:r>
              <a:rPr lang="fr-FR" dirty="0">
                <a:effectLst/>
                <a:latin typeface="Calibri" panose="020F0502020204030204" pitchFamily="34" charset="0"/>
              </a:rPr>
              <a:t> a </a:t>
            </a:r>
            <a:r>
              <a:rPr lang="fr-FR" dirty="0" err="1">
                <a:effectLst/>
                <a:latin typeface="Calibri" panose="020F0502020204030204" pitchFamily="34" charset="0"/>
              </a:rPr>
              <a:t>adi</a:t>
            </a:r>
            <a:r>
              <a:rPr lang="fr-FR" dirty="0">
                <a:effectLst/>
                <a:latin typeface="Calibri" panose="020F0502020204030204" pitchFamily="34" charset="0"/>
              </a:rPr>
              <a:t> cum </a:t>
            </a:r>
            <a:r>
              <a:rPr lang="fr-FR" dirty="0" err="1">
                <a:effectLst/>
                <a:latin typeface="Calibri" panose="020F0502020204030204" pitchFamily="34" charset="0"/>
              </a:rPr>
              <a:t>volupta</a:t>
            </a:r>
            <a:r>
              <a:rPr lang="fr-FR" dirty="0">
                <a:effectLst/>
                <a:latin typeface="Calibri" panose="020F0502020204030204" pitchFamily="34" charset="0"/>
              </a:rPr>
              <a:t> quo </a:t>
            </a:r>
            <a:r>
              <a:rPr lang="fr-FR" dirty="0" err="1">
                <a:effectLst/>
                <a:latin typeface="Calibri" panose="020F0502020204030204" pitchFamily="34" charset="0"/>
              </a:rPr>
              <a:t>occat</a:t>
            </a:r>
            <a:r>
              <a:rPr lang="fr-FR" dirty="0">
                <a:effectLst/>
                <a:latin typeface="Calibri" panose="020F0502020204030204" pitchFamily="34" charset="0"/>
              </a:rPr>
              <a:t> ut </a:t>
            </a:r>
            <a:r>
              <a:rPr lang="fr-FR" dirty="0" err="1">
                <a:effectLst/>
                <a:latin typeface="Calibri" panose="020F0502020204030204" pitchFamily="34" charset="0"/>
              </a:rPr>
              <a:t>fugia</a:t>
            </a:r>
            <a:r>
              <a:rPr lang="fr-FR" dirty="0">
                <a:effectLst/>
                <a:latin typeface="Calibri" panose="020F0502020204030204" pitchFamily="34" charset="0"/>
              </a:rPr>
              <a:t>.</a:t>
            </a:r>
          </a:p>
        </p:txBody>
      </p:sp>
      <p:pic>
        <p:nvPicPr>
          <p:cNvPr id="11" name="Image 10">
            <a:extLst>
              <a:ext uri="{FF2B5EF4-FFF2-40B4-BE49-F238E27FC236}">
                <a16:creationId xmlns:a16="http://schemas.microsoft.com/office/drawing/2014/main" id="{CA554ED0-D022-0545-97F1-B5F59946F8F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42312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 Addictions - Gris">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42CA9872-1DAB-4B6C-8D21-F4D0973B9C19}" type="datetime1">
              <a:rPr lang="fr-FR" smtClean="0"/>
              <a:t>26/10/2022</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1652745"/>
            <a:ext cx="9918000" cy="286896"/>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9" name="Espace réservé du texte 8">
            <a:extLst>
              <a:ext uri="{FF2B5EF4-FFF2-40B4-BE49-F238E27FC236}">
                <a16:creationId xmlns:a16="http://schemas.microsoft.com/office/drawing/2014/main" id="{6C2E5DBE-9ACA-C24F-A7E0-9D60FD628202}"/>
              </a:ext>
            </a:extLst>
          </p:cNvPr>
          <p:cNvSpPr>
            <a:spLocks noGrp="1"/>
          </p:cNvSpPr>
          <p:nvPr>
            <p:ph type="body" sz="quarter" idx="14" hasCustomPrompt="1"/>
          </p:nvPr>
        </p:nvSpPr>
        <p:spPr>
          <a:xfrm>
            <a:off x="1735200" y="4222026"/>
            <a:ext cx="9918000" cy="295275"/>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stStyle>
          <a:p>
            <a:pPr lvl="0"/>
            <a:r>
              <a:rPr lang="fr-FR" dirty="0"/>
              <a:t>Titre de niveau 3</a:t>
            </a:r>
          </a:p>
        </p:txBody>
      </p:sp>
      <p:pic>
        <p:nvPicPr>
          <p:cNvPr id="10" name="Image 9">
            <a:extLst>
              <a:ext uri="{FF2B5EF4-FFF2-40B4-BE49-F238E27FC236}">
                <a16:creationId xmlns:a16="http://schemas.microsoft.com/office/drawing/2014/main" id="{0BC4F43E-2EEF-E24C-A450-6E340A7EA3C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33297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ddictions - Planche Pictos">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E8202F-AF10-8A4D-BF6D-CCE14B3768D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46000" y="2055600"/>
            <a:ext cx="1257300" cy="1930400"/>
          </a:xfrm>
          <a:prstGeom prst="rect">
            <a:avLst/>
          </a:prstGeom>
        </p:spPr>
      </p:pic>
      <p:pic>
        <p:nvPicPr>
          <p:cNvPr id="8" name="Image 7">
            <a:extLst>
              <a:ext uri="{FF2B5EF4-FFF2-40B4-BE49-F238E27FC236}">
                <a16:creationId xmlns:a16="http://schemas.microsoft.com/office/drawing/2014/main" id="{B6B30AFE-7CF1-AE49-8F8D-AC2799022C9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18420" y="2055600"/>
            <a:ext cx="1257300" cy="1930400"/>
          </a:xfrm>
          <a:prstGeom prst="rect">
            <a:avLst/>
          </a:prstGeom>
        </p:spPr>
      </p:pic>
      <p:pic>
        <p:nvPicPr>
          <p:cNvPr id="10" name="Image 9">
            <a:extLst>
              <a:ext uri="{FF2B5EF4-FFF2-40B4-BE49-F238E27FC236}">
                <a16:creationId xmlns:a16="http://schemas.microsoft.com/office/drawing/2014/main" id="{091880F9-B575-5548-9A0C-2C68A5BAC25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612000" y="2055600"/>
            <a:ext cx="1257300" cy="1930400"/>
          </a:xfrm>
          <a:prstGeom prst="rect">
            <a:avLst/>
          </a:prstGeom>
        </p:spPr>
      </p:pic>
      <p:pic>
        <p:nvPicPr>
          <p:cNvPr id="12" name="Image 11">
            <a:extLst>
              <a:ext uri="{FF2B5EF4-FFF2-40B4-BE49-F238E27FC236}">
                <a16:creationId xmlns:a16="http://schemas.microsoft.com/office/drawing/2014/main" id="{9F4E0A4F-33CC-E143-9029-EB9D480CC63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891744" y="2055600"/>
            <a:ext cx="1257300" cy="1930400"/>
          </a:xfrm>
          <a:prstGeom prst="rect">
            <a:avLst/>
          </a:prstGeom>
        </p:spPr>
      </p:pic>
      <p:pic>
        <p:nvPicPr>
          <p:cNvPr id="14" name="Image 13">
            <a:extLst>
              <a:ext uri="{FF2B5EF4-FFF2-40B4-BE49-F238E27FC236}">
                <a16:creationId xmlns:a16="http://schemas.microsoft.com/office/drawing/2014/main" id="{27D1B18F-0FF0-C14C-B267-49A22062BC52}"/>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465068" y="2055600"/>
            <a:ext cx="1257300" cy="1930400"/>
          </a:xfrm>
          <a:prstGeom prst="rect">
            <a:avLst/>
          </a:prstGeom>
        </p:spPr>
      </p:pic>
      <p:pic>
        <p:nvPicPr>
          <p:cNvPr id="16" name="Image 15">
            <a:extLst>
              <a:ext uri="{FF2B5EF4-FFF2-40B4-BE49-F238E27FC236}">
                <a16:creationId xmlns:a16="http://schemas.microsoft.com/office/drawing/2014/main" id="{62A642E3-F30F-6C48-AF1C-2C5A20B6F595}"/>
              </a:ext>
            </a:extLst>
          </p:cNvPr>
          <p:cNvPicPr>
            <a:picLocks noChangeAspect="1"/>
          </p:cNvPicPr>
          <p:nvPr userDrawn="1"/>
        </p:nvPicPr>
        <p:blipFill>
          <a:blip r:embed="rId7" cstate="email">
            <a:extLst>
              <a:ext uri="{28A0092B-C50C-407E-A947-70E740481C1C}">
                <a14:useLocalDpi xmlns:a14="http://schemas.microsoft.com/office/drawing/2010/main" val="0"/>
              </a:ext>
            </a:extLst>
          </a:blip>
          <a:srcRect/>
          <a:stretch/>
        </p:blipFill>
        <p:spPr>
          <a:xfrm>
            <a:off x="8038392" y="2055600"/>
            <a:ext cx="1257300" cy="1917700"/>
          </a:xfrm>
          <a:prstGeom prst="rect">
            <a:avLst/>
          </a:prstGeom>
        </p:spPr>
      </p:pic>
      <p:pic>
        <p:nvPicPr>
          <p:cNvPr id="18" name="Image 17">
            <a:extLst>
              <a:ext uri="{FF2B5EF4-FFF2-40B4-BE49-F238E27FC236}">
                <a16:creationId xmlns:a16="http://schemas.microsoft.com/office/drawing/2014/main" id="{B1DD0F3E-54A2-BB4B-A6C7-00B9209C512C}"/>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746000" y="4604400"/>
            <a:ext cx="1257300" cy="1930400"/>
          </a:xfrm>
          <a:prstGeom prst="rect">
            <a:avLst/>
          </a:prstGeom>
        </p:spPr>
      </p:pic>
      <p:pic>
        <p:nvPicPr>
          <p:cNvPr id="20" name="Image 19">
            <a:extLst>
              <a:ext uri="{FF2B5EF4-FFF2-40B4-BE49-F238E27FC236}">
                <a16:creationId xmlns:a16="http://schemas.microsoft.com/office/drawing/2014/main" id="{B322F4A8-AAE3-3141-9D05-F51669793508}"/>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9612000" y="4604400"/>
            <a:ext cx="1257300" cy="1930400"/>
          </a:xfrm>
          <a:prstGeom prst="rect">
            <a:avLst/>
          </a:prstGeom>
        </p:spPr>
      </p:pic>
      <p:pic>
        <p:nvPicPr>
          <p:cNvPr id="22" name="Image 21">
            <a:extLst>
              <a:ext uri="{FF2B5EF4-FFF2-40B4-BE49-F238E27FC236}">
                <a16:creationId xmlns:a16="http://schemas.microsoft.com/office/drawing/2014/main" id="{B7C05CAB-D9C3-104B-B31A-7D91434FE532}"/>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3319200" y="4604400"/>
            <a:ext cx="1257300" cy="1930400"/>
          </a:xfrm>
          <a:prstGeom prst="rect">
            <a:avLst/>
          </a:prstGeom>
        </p:spPr>
      </p:pic>
      <p:pic>
        <p:nvPicPr>
          <p:cNvPr id="24" name="Image 23">
            <a:extLst>
              <a:ext uri="{FF2B5EF4-FFF2-40B4-BE49-F238E27FC236}">
                <a16:creationId xmlns:a16="http://schemas.microsoft.com/office/drawing/2014/main" id="{F8DB2305-939E-E947-B9C9-AB999A2851B4}"/>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4892400" y="4604400"/>
            <a:ext cx="1257300" cy="1930400"/>
          </a:xfrm>
          <a:prstGeom prst="rect">
            <a:avLst/>
          </a:prstGeom>
        </p:spPr>
      </p:pic>
      <p:pic>
        <p:nvPicPr>
          <p:cNvPr id="26" name="Image 25">
            <a:extLst>
              <a:ext uri="{FF2B5EF4-FFF2-40B4-BE49-F238E27FC236}">
                <a16:creationId xmlns:a16="http://schemas.microsoft.com/office/drawing/2014/main" id="{AD4B0AF3-574E-F340-8353-14A7625D0E4D}"/>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6465600" y="4604400"/>
            <a:ext cx="1257300" cy="1930400"/>
          </a:xfrm>
          <a:prstGeom prst="rect">
            <a:avLst/>
          </a:prstGeom>
        </p:spPr>
      </p:pic>
      <p:pic>
        <p:nvPicPr>
          <p:cNvPr id="28" name="Image 27">
            <a:extLst>
              <a:ext uri="{FF2B5EF4-FFF2-40B4-BE49-F238E27FC236}">
                <a16:creationId xmlns:a16="http://schemas.microsoft.com/office/drawing/2014/main" id="{78F1EE2C-8F6C-4849-8424-2E6C6A78E1DC}"/>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8038800" y="4604400"/>
            <a:ext cx="1257300" cy="1930400"/>
          </a:xfrm>
          <a:prstGeom prst="rect">
            <a:avLst/>
          </a:prstGeom>
        </p:spPr>
      </p:pic>
    </p:spTree>
    <p:extLst>
      <p:ext uri="{BB962C8B-B14F-4D97-AF65-F5344CB8AC3E}">
        <p14:creationId xmlns:p14="http://schemas.microsoft.com/office/powerpoint/2010/main" val="242343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ransi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CAB36-8AC1-3E4E-8CAE-ADC572F825F2}"/>
              </a:ext>
            </a:extLst>
          </p:cNvPr>
          <p:cNvSpPr>
            <a:spLocks noGrp="1"/>
          </p:cNvSpPr>
          <p:nvPr>
            <p:ph type="title" hasCustomPrompt="1"/>
          </p:nvPr>
        </p:nvSpPr>
        <p:spPr>
          <a:xfrm>
            <a:off x="1735200" y="1989000"/>
            <a:ext cx="9918000" cy="2880000"/>
          </a:xfrm>
        </p:spPr>
        <p:txBody>
          <a:bodyPr lIns="0" tIns="0" rIns="0" bIns="0" anchor="ctr" anchorCtr="0">
            <a:noAutofit/>
          </a:bodyPr>
          <a:lstStyle>
            <a:lvl1pPr>
              <a:lnSpc>
                <a:spcPct val="100000"/>
              </a:lnSpc>
              <a:defRPr sz="3500" b="1" i="0">
                <a:solidFill>
                  <a:schemeClr val="tx1"/>
                </a:solidFill>
                <a:latin typeface="Calibri" panose="020F0502020204030204" pitchFamily="34" charset="0"/>
                <a:cs typeface="Calibri" panose="020F0502020204030204" pitchFamily="34" charset="0"/>
              </a:defRPr>
            </a:lvl1pPr>
          </a:lstStyle>
          <a:p>
            <a:r>
              <a:rPr lang="fr-FR" dirty="0"/>
              <a:t>Page de transition si nécessaire,</a:t>
            </a:r>
            <a:br>
              <a:rPr lang="fr-FR" dirty="0"/>
            </a:br>
            <a:r>
              <a:rPr lang="fr-FR" dirty="0"/>
              <a:t>avec mise en avant </a:t>
            </a:r>
            <a:br>
              <a:rPr lang="fr-FR" dirty="0"/>
            </a:br>
            <a:r>
              <a:rPr lang="fr-FR" dirty="0"/>
              <a:t>d’une phrase clé</a:t>
            </a:r>
          </a:p>
        </p:txBody>
      </p:sp>
      <p:pic>
        <p:nvPicPr>
          <p:cNvPr id="3" name="Image 2">
            <a:extLst>
              <a:ext uri="{FF2B5EF4-FFF2-40B4-BE49-F238E27FC236}">
                <a16:creationId xmlns:a16="http://schemas.microsoft.com/office/drawing/2014/main" id="{4CBF2E20-BE1F-394D-9AF0-288966D167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54375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519198-35AB-9345-B0CC-A85F4C279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039154-50A8-5043-9396-D2C0F7835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8BF99B-37C6-0C45-8A60-92291C0E4CCE}"/>
              </a:ext>
            </a:extLst>
          </p:cNvPr>
          <p:cNvSpPr>
            <a:spLocks noGrp="1"/>
          </p:cNvSpPr>
          <p:nvPr>
            <p:ph type="dt" sz="half" idx="2"/>
          </p:nvPr>
        </p:nvSpPr>
        <p:spPr>
          <a:xfrm>
            <a:off x="540000" y="6357600"/>
            <a:ext cx="1080000" cy="365125"/>
          </a:xfrm>
          <a:prstGeom prst="rect">
            <a:avLst/>
          </a:prstGeom>
        </p:spPr>
        <p:txBody>
          <a:bodyPr vert="horz" lIns="91440" tIns="45720" rIns="91440" bIns="45720" rtlCol="0" anchor="ctr"/>
          <a:lstStyle>
            <a:lvl1pPr algn="l">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fld id="{DB954FB8-1B31-43D7-A1FE-9A65892A0903}" type="datetime1">
              <a:rPr lang="fr-FR" smtClean="0"/>
              <a:t>26/10/2022</a:t>
            </a:fld>
            <a:endParaRPr lang="fr-FR" dirty="0"/>
          </a:p>
        </p:txBody>
      </p:sp>
      <p:sp>
        <p:nvSpPr>
          <p:cNvPr id="5" name="Espace réservé du pied de page 4">
            <a:extLst>
              <a:ext uri="{FF2B5EF4-FFF2-40B4-BE49-F238E27FC236}">
                <a16:creationId xmlns:a16="http://schemas.microsoft.com/office/drawing/2014/main" id="{3895895E-D613-3E43-A3F8-FF12640C5AE9}"/>
              </a:ext>
            </a:extLst>
          </p:cNvPr>
          <p:cNvSpPr>
            <a:spLocks noGrp="1"/>
          </p:cNvSpPr>
          <p:nvPr>
            <p:ph type="ftr" sz="quarter" idx="3"/>
          </p:nvPr>
        </p:nvSpPr>
        <p:spPr>
          <a:xfrm>
            <a:off x="2496000" y="6356350"/>
            <a:ext cx="7200000" cy="365125"/>
          </a:xfrm>
          <a:prstGeom prst="rect">
            <a:avLst/>
          </a:prstGeom>
        </p:spPr>
        <p:txBody>
          <a:bodyPr vert="horz" lIns="91440" tIns="45720" rIns="91440" bIns="45720" rtlCol="0" anchor="ctr"/>
          <a:lstStyle>
            <a:lvl1pPr algn="ct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C0CA1FC5-8E5F-AC48-ACA1-7A50564D55C1}"/>
              </a:ext>
            </a:extLst>
          </p:cNvPr>
          <p:cNvSpPr>
            <a:spLocks noGrp="1"/>
          </p:cNvSpPr>
          <p:nvPr>
            <p:ph type="sldNum" sz="quarter" idx="4"/>
          </p:nvPr>
        </p:nvSpPr>
        <p:spPr>
          <a:xfrm>
            <a:off x="10573200" y="6356350"/>
            <a:ext cx="1080000" cy="365125"/>
          </a:xfrm>
          <a:prstGeom prst="rect">
            <a:avLst/>
          </a:prstGeom>
        </p:spPr>
        <p:txBody>
          <a:bodyPr vert="horz" lIns="91440" tIns="45720" rIns="91440" bIns="45720" rtlCol="0" anchor="ctr"/>
          <a:lstStyle>
            <a:lvl1pPr algn="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fld id="{545DF0CA-4DB1-3547-92CA-B81B9E818829}" type="slidenum">
              <a:rPr lang="fr-FR" smtClean="0"/>
              <a:pPr/>
              <a:t>‹N°›</a:t>
            </a:fld>
            <a:endParaRPr lang="fr-FR" dirty="0"/>
          </a:p>
        </p:txBody>
      </p:sp>
    </p:spTree>
    <p:extLst>
      <p:ext uri="{BB962C8B-B14F-4D97-AF65-F5344CB8AC3E}">
        <p14:creationId xmlns:p14="http://schemas.microsoft.com/office/powerpoint/2010/main" val="24962029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701" r:id="rId11"/>
    <p:sldLayoutId id="2147483702" r:id="rId12"/>
    <p:sldLayoutId id="2147483703" r:id="rId13"/>
    <p:sldLayoutId id="2147483704" r:id="rId14"/>
    <p:sldLayoutId id="2147483705" r:id="rId15"/>
    <p:sldLayoutId id="214748367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ameli.fr/loire-atlantique/assure/sante/themes/addictions/definition-facteurs-favorisants"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ad-digital.fr/video/systeme-de-recompense-et-addiction" TargetMode="External"/><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s://www.youtube.com/watch?v=HUngLgGRJp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u-rouen.fr/addiction-au-tabac/les-dependances-au-tabac/" TargetMode="Externa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has-sante.fr/upload/docs/application/pdf/2016-06/referentiel_tabac.pdf"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antepubliquefrance.fr/determinants-de-sante/tabac/articles/quelles-sont-les-consequences-du-tabagisme-sur-la-sante"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ociete-francophone-de-tabacologie.org/dl/CSFT2020_S09c_UNDERNER_Michel.pdf"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hyperlink" Target="https://www.ameli.fr/sites/default/files/Documents/Liste-substituts-nicotiniques_assurance-maladie_2021-10-15.DPROD_v2.pdf" TargetMode="Externa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respadd.org/wp-content/uploads/2021/11/BAT-Peau-guide-sante-mentale-reduit-.pdf" TargetMode="External"/><Relationship Id="rId2" Type="http://schemas.openxmlformats.org/officeDocument/2006/relationships/image" Target="../media/image61.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hyperlink" Target="https://www.has-sante.fr/upload/docs/application/pdf/2014-01/recommandations_-_arret_de_la_consommation_de_tabac.pdf"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hyperlink" Target="https://www.ameli.fr/infirmier/exercice-liberal/prescription-prise-charge/regles-exercice-formalites/prise-en-charge-sevrage-tabagique" TargetMode="Externa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hyperlink" Target="https://www.respadd.org/wp-content/uploads/2021/09/Bat-Peau-reduit.pdf"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3" Type="http://schemas.openxmlformats.org/officeDocument/2006/relationships/hyperlink" Target="https://www.bretagne.ars.sante.fr/media/42516/download#:~:text=Depuis%20le%201er%20janvier%202019,charge%20par%20l'Assurance%20Maladie" TargetMode="External"/><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ameli.fr/loire-atlantique/assure/remboursements/rembourse/medicaments-vaccins-dispositifs-medicaux/prise-charge-substituts-nicotiniques?text=les%20substituts%20nicotiniques%20remboursement" TargetMode="Externa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54DBF7D-4F35-D918-E0AC-76C611CC9EA8}"/>
              </a:ext>
            </a:extLst>
          </p:cNvPr>
          <p:cNvSpPr>
            <a:spLocks noGrp="1"/>
          </p:cNvSpPr>
          <p:nvPr>
            <p:ph type="ctrTitle"/>
          </p:nvPr>
        </p:nvSpPr>
        <p:spPr>
          <a:xfrm>
            <a:off x="0" y="3090193"/>
            <a:ext cx="12192000" cy="677613"/>
          </a:xfrm>
        </p:spPr>
        <p:txBody>
          <a:bodyPr>
            <a:normAutofit/>
          </a:bodyPr>
          <a:lstStyle/>
          <a:p>
            <a:r>
              <a:rPr lang="fr-FR" sz="3200" dirty="0">
                <a:solidFill>
                  <a:srgbClr val="7A2553"/>
                </a:solidFill>
                <a:latin typeface="+mn-lt"/>
              </a:rPr>
              <a:t>Prescription de substituts nicotiniques</a:t>
            </a:r>
          </a:p>
        </p:txBody>
      </p:sp>
    </p:spTree>
    <p:extLst>
      <p:ext uri="{BB962C8B-B14F-4D97-AF65-F5344CB8AC3E}">
        <p14:creationId xmlns:p14="http://schemas.microsoft.com/office/powerpoint/2010/main" val="169208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2 : Le mécanisme des addictions</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normAutofit/>
          </a:bodyPr>
          <a:lstStyle/>
          <a:p>
            <a:pPr marL="514350" indent="-514350">
              <a:spcAft>
                <a:spcPts val="1800"/>
              </a:spcAft>
              <a:buFont typeface="+mj-lt"/>
              <a:buAutoNum type="alphaLcParenR"/>
            </a:pPr>
            <a:r>
              <a:rPr lang="fr-FR" dirty="0">
                <a:solidFill>
                  <a:srgbClr val="000000"/>
                </a:solidFill>
              </a:rPr>
              <a:t>Qu’est ce que l’addiction ?</a:t>
            </a:r>
          </a:p>
          <a:p>
            <a:pPr marL="514350" indent="-514350">
              <a:spcAft>
                <a:spcPts val="1800"/>
              </a:spcAft>
              <a:buFont typeface="+mj-lt"/>
              <a:buAutoNum type="alphaLcParenR"/>
            </a:pPr>
            <a:r>
              <a:rPr lang="fr-FR" dirty="0">
                <a:solidFill>
                  <a:srgbClr val="000000"/>
                </a:solidFill>
              </a:rPr>
              <a:t>Classification internationales</a:t>
            </a:r>
          </a:p>
          <a:p>
            <a:pPr marL="514350" indent="-514350">
              <a:spcAft>
                <a:spcPts val="1800"/>
              </a:spcAft>
              <a:buFont typeface="+mj-lt"/>
              <a:buAutoNum type="alphaLcParenR"/>
            </a:pPr>
            <a:r>
              <a:rPr lang="fr-FR" dirty="0">
                <a:solidFill>
                  <a:srgbClr val="000000"/>
                </a:solidFill>
              </a:rPr>
              <a:t>Le processus à la base de l’addiction</a:t>
            </a:r>
          </a:p>
          <a:p>
            <a:pPr marL="514350" indent="-514350">
              <a:spcAft>
                <a:spcPts val="1800"/>
              </a:spcAft>
              <a:buFont typeface="+mj-lt"/>
              <a:buAutoNum type="alphaLcParenR"/>
            </a:pPr>
            <a:r>
              <a:rPr lang="fr-FR" dirty="0">
                <a:solidFill>
                  <a:srgbClr val="000000"/>
                </a:solidFill>
              </a:rPr>
              <a:t>Les facteurs de risques de développer une addiction</a:t>
            </a:r>
          </a:p>
          <a:p>
            <a:pPr marL="514350" indent="-514350">
              <a:spcAft>
                <a:spcPts val="1800"/>
              </a:spcAft>
              <a:buFont typeface="+mj-lt"/>
              <a:buAutoNum type="alphaLcParenR"/>
            </a:pPr>
            <a:r>
              <a:rPr lang="fr-FR" dirty="0">
                <a:solidFill>
                  <a:srgbClr val="000000"/>
                </a:solidFill>
              </a:rPr>
              <a:t>La dépendance au tabac</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751988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grâce au test de Horn</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13414723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grâce au test de Horn</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5126070" y="2611961"/>
            <a:ext cx="1257475" cy="1257475"/>
          </a:xfrm>
          <a:prstGeom prst="rect">
            <a:avLst/>
          </a:prstGeom>
        </p:spPr>
      </p:pic>
      <p:sp>
        <p:nvSpPr>
          <p:cNvPr id="2" name="ZoneTexte 1">
            <a:extLst>
              <a:ext uri="{FF2B5EF4-FFF2-40B4-BE49-F238E27FC236}">
                <a16:creationId xmlns:a16="http://schemas.microsoft.com/office/drawing/2014/main" id="{116D9D7F-617D-4B95-8211-5DF739871F59}"/>
              </a:ext>
            </a:extLst>
          </p:cNvPr>
          <p:cNvSpPr txBox="1"/>
          <p:nvPr/>
        </p:nvSpPr>
        <p:spPr>
          <a:xfrm>
            <a:off x="1414021" y="4854804"/>
            <a:ext cx="10237979" cy="1234440"/>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 test permet de déterminer les différents facteurs qui poussent une personne à fumer.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évoque trois dépendances dans le tabagisme : physique - psychologique et comportementale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le plus souvent par le test de Fagerström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5847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est déconseillé de fumer avec un patch</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29456516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est déconseillé de fumer avec un patch</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5173205" y="2517693"/>
            <a:ext cx="1257475" cy="1257475"/>
          </a:xfrm>
          <a:prstGeom prst="rect">
            <a:avLst/>
          </a:prstGeom>
        </p:spPr>
      </p:pic>
      <p:sp>
        <p:nvSpPr>
          <p:cNvPr id="2" name="ZoneTexte 1">
            <a:extLst>
              <a:ext uri="{FF2B5EF4-FFF2-40B4-BE49-F238E27FC236}">
                <a16:creationId xmlns:a16="http://schemas.microsoft.com/office/drawing/2014/main" id="{9360E74C-C1CF-6803-94F9-2CE5095DBD7E}"/>
              </a:ext>
            </a:extLst>
          </p:cNvPr>
          <p:cNvSpPr txBox="1"/>
          <p:nvPr/>
        </p:nvSpPr>
        <p:spPr>
          <a:xfrm>
            <a:off x="1282045" y="4496586"/>
            <a:ext cx="10369955" cy="1871538"/>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cas de surdosage de nicotine des SIGNES SANS GRAVITE peuvent survenir tels que : Palpitations, Céphalées, Sécheresse buccale, Troubles du sommeil, Nausées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678180" algn="l"/>
              </a:tabLs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va moins inhaler la fumée, en effectuant automatiquement une titration de sa nicotine…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678180" algn="l"/>
              </a:tabLs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Expérimenter la possibilité de gérer sa consommation, donc d’encourager à continuer une expérience positive, augmenter la confiance en sa capacité de changer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431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élimine plus rapidement la caféine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3444534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élimine plus rapidement la caféine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2"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5288056" y="2553316"/>
            <a:ext cx="1297858" cy="1258529"/>
          </a:xfrm>
          <a:prstGeom prst="rect">
            <a:avLst/>
          </a:prstGeom>
        </p:spPr>
      </p:pic>
      <p:sp>
        <p:nvSpPr>
          <p:cNvPr id="7" name="ZoneTexte 6">
            <a:extLst>
              <a:ext uri="{FF2B5EF4-FFF2-40B4-BE49-F238E27FC236}">
                <a16:creationId xmlns:a16="http://schemas.microsoft.com/office/drawing/2014/main" id="{AE0494C3-2FBB-FDE4-F4D9-8ABB9CF51891}"/>
              </a:ext>
            </a:extLst>
          </p:cNvPr>
          <p:cNvSpPr txBox="1"/>
          <p:nvPr/>
        </p:nvSpPr>
        <p:spPr>
          <a:xfrm>
            <a:off x="1338606" y="4647414"/>
            <a:ext cx="10435472" cy="1768946"/>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composants de la fumée du tabac augmentent le métabolisme de la caféine. De ce fait, on conseille de réduire sa consommation de café au moment de l'arrêt du tabac pour éviter les signes de surdosage en caféine telles que les palpitations.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même il existe des interactions entre la fumée du tabac et certains traitements tels que les bêta bloquants, des anti arythmiques, l’héparine, l’insuline et des antipsychotiques</a:t>
            </a:r>
            <a:r>
              <a:rPr lang="fr-FR" sz="1800" dirty="0">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9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1DDD40-7BDF-CD78-B699-C7900C5D4FDD}"/>
              </a:ext>
            </a:extLst>
          </p:cNvPr>
          <p:cNvSpPr>
            <a:spLocks noGrp="1"/>
          </p:cNvSpPr>
          <p:nvPr>
            <p:ph idx="1"/>
          </p:nvPr>
        </p:nvSpPr>
        <p:spPr>
          <a:xfrm>
            <a:off x="838199" y="1825626"/>
            <a:ext cx="11029951" cy="4763434"/>
          </a:xfrm>
        </p:spPr>
        <p:txBody>
          <a:bodyPr>
            <a:normAutofit/>
          </a:bodyPr>
          <a:lstStyle/>
          <a:p>
            <a:pPr marL="0" indent="0" algn="just" fontAlgn="base">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Aviel Goodman (1990) :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processus par lequel un comportement, pouvant procurer à la fois du plaisir et écarter ou atténuer une sensation de malaise intérieur, est employé sous un mode caractérisé par l’échec répété de contrôler ce comportement (impuissance) et sa poursuite en dépit d’importantes conséquences négatives (perte de contrôle) ».</a:t>
            </a:r>
          </a:p>
          <a:p>
            <a:pPr marL="0" lvl="0" indent="0" algn="just" fontAlgn="base">
              <a:lnSpc>
                <a:spcPct val="115000"/>
              </a:lnSpc>
              <a:spcAft>
                <a:spcPts val="800"/>
              </a:spcAft>
              <a:buSzPts val="1000"/>
              <a:buNone/>
              <a:tabLst>
                <a:tab pos="457200" algn="l"/>
              </a:tabLs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Addictions aux substances psychoactives :</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tabac (nicotine) </a:t>
            </a: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lcool</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c</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annabis</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opioïdes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(naturels et synthétiques)</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cocaïne</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Certains dérivés de synthèse</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Certains médicaments (amphétamines, benzodiazépines, etc.)</a:t>
            </a:r>
          </a:p>
          <a:p>
            <a:pPr lvl="0" algn="just" fontAlgn="base">
              <a:lnSpc>
                <a:spcPct val="115000"/>
              </a:lnSpc>
              <a:spcBef>
                <a:spcPts val="0"/>
              </a:spcBef>
              <a:spcAft>
                <a:spcPts val="600"/>
              </a:spcAft>
              <a:buSzPts val="1000"/>
              <a:buFontTx/>
              <a:buChar char="-"/>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15000"/>
              </a:lnSpc>
              <a:spcAft>
                <a:spcPts val="800"/>
              </a:spcAft>
              <a:buSzPts val="1000"/>
              <a:buFontTx/>
              <a:buChar char="-"/>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15000"/>
              </a:lnSpc>
              <a:spcAft>
                <a:spcPts val="800"/>
              </a:spcAft>
              <a:buSzPts val="1000"/>
              <a:buNone/>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15000"/>
              </a:lnSpc>
              <a:spcAft>
                <a:spcPts val="800"/>
              </a:spcAft>
              <a:buSzPts val="1000"/>
              <a:buNone/>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D62E74F2-22ED-2CFE-5D34-4D14D764950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Qu’est ce que l’addiction ?</a:t>
            </a:r>
          </a:p>
        </p:txBody>
      </p:sp>
      <p:sp>
        <p:nvSpPr>
          <p:cNvPr id="5" name="Titre 6">
            <a:extLst>
              <a:ext uri="{FF2B5EF4-FFF2-40B4-BE49-F238E27FC236}">
                <a16:creationId xmlns:a16="http://schemas.microsoft.com/office/drawing/2014/main" id="{4C38EB5D-10F3-4E2C-E66C-A8C405D9AC1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 name="ZoneTexte 1">
            <a:extLst>
              <a:ext uri="{FF2B5EF4-FFF2-40B4-BE49-F238E27FC236}">
                <a16:creationId xmlns:a16="http://schemas.microsoft.com/office/drawing/2014/main" id="{09A7C2BA-A980-0DF5-7F7F-7CE355825627}"/>
              </a:ext>
            </a:extLst>
          </p:cNvPr>
          <p:cNvSpPr txBox="1"/>
          <p:nvPr/>
        </p:nvSpPr>
        <p:spPr>
          <a:xfrm>
            <a:off x="6353174" y="3040380"/>
            <a:ext cx="5499847" cy="1029256"/>
          </a:xfrm>
          <a:prstGeom prst="rect">
            <a:avLst/>
          </a:prstGeom>
          <a:noFill/>
        </p:spPr>
        <p:txBody>
          <a:bodyPr wrap="square" rtlCol="0">
            <a:spAutoFit/>
          </a:bodyPr>
          <a:lstStyle/>
          <a:p>
            <a:pPr marL="0" lvl="0" indent="0" algn="just" fontAlgn="base">
              <a:lnSpc>
                <a:spcPct val="115000"/>
              </a:lnSpc>
              <a:buSzPts val="1000"/>
              <a:buNone/>
              <a:tabLst>
                <a:tab pos="457200" algn="l"/>
              </a:tabLs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Addictions sans substances :</a:t>
            </a:r>
          </a:p>
          <a:p>
            <a:pPr marL="180975" lvl="0" indent="-180975" algn="just" fontAlgn="base">
              <a:lnSpc>
                <a:spcPct val="115000"/>
              </a:lnSpc>
              <a:buSzPts val="1000"/>
              <a:buFontTx/>
              <a:buChar char="-"/>
              <a:tabLst>
                <a:tab pos="447675"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Jeux de hasard et d’argent</a:t>
            </a:r>
          </a:p>
          <a:p>
            <a:pPr marL="266700" lvl="0" indent="-266700" algn="just" fontAlgn="base">
              <a:lnSpc>
                <a:spcPct val="115000"/>
              </a:lnSpc>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Jeux vidéo.</a:t>
            </a:r>
          </a:p>
        </p:txBody>
      </p:sp>
    </p:spTree>
    <p:extLst>
      <p:ext uri="{BB962C8B-B14F-4D97-AF65-F5344CB8AC3E}">
        <p14:creationId xmlns:p14="http://schemas.microsoft.com/office/powerpoint/2010/main" val="420307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E0FD-8B6C-9060-45B0-F12FD6B70792}"/>
              </a:ext>
            </a:extLst>
          </p:cNvPr>
          <p:cNvSpPr>
            <a:spLocks noGrp="1"/>
          </p:cNvSpPr>
          <p:nvPr>
            <p:ph idx="1"/>
          </p:nvPr>
        </p:nvSpPr>
        <p:spPr>
          <a:xfrm>
            <a:off x="838200" y="1825625"/>
            <a:ext cx="11014166" cy="4351338"/>
          </a:xfrm>
        </p:spPr>
        <p:txBody>
          <a:bodyPr>
            <a:normAutofit/>
          </a:bodyPr>
          <a:lstStyle/>
          <a:p>
            <a:pPr marL="0" indent="0">
              <a:buNone/>
            </a:pPr>
            <a:r>
              <a:rPr lang="fr-FR" sz="1800" b="1" dirty="0">
                <a:solidFill>
                  <a:srgbClr val="000000"/>
                </a:solidFill>
              </a:rPr>
              <a:t>Deux outils utilisés pour établir un diagnostic : </a:t>
            </a:r>
          </a:p>
          <a:p>
            <a:pPr marL="0" indent="0">
              <a:buNone/>
            </a:pPr>
            <a:endParaRPr lang="fr-FR" sz="1800" b="1" dirty="0">
              <a:solidFill>
                <a:srgbClr val="000000"/>
              </a:solidFill>
            </a:endParaRPr>
          </a:p>
          <a:p>
            <a:r>
              <a:rPr lang="fr-FR" sz="1800" dirty="0">
                <a:solidFill>
                  <a:srgbClr val="000000"/>
                </a:solidFill>
              </a:rPr>
              <a:t>Le Diagnostic and </a:t>
            </a:r>
            <a:r>
              <a:rPr lang="fr-FR" sz="1800" dirty="0" err="1">
                <a:solidFill>
                  <a:srgbClr val="000000"/>
                </a:solidFill>
              </a:rPr>
              <a:t>Statistical</a:t>
            </a:r>
            <a:r>
              <a:rPr lang="fr-FR" sz="1800" dirty="0">
                <a:solidFill>
                  <a:srgbClr val="000000"/>
                </a:solidFill>
              </a:rPr>
              <a:t> Manual of mental </a:t>
            </a:r>
            <a:r>
              <a:rPr lang="fr-FR" sz="1800" dirty="0" err="1">
                <a:solidFill>
                  <a:srgbClr val="000000"/>
                </a:solidFill>
              </a:rPr>
              <a:t>Disorders</a:t>
            </a:r>
            <a:r>
              <a:rPr lang="fr-FR" sz="1800" dirty="0">
                <a:solidFill>
                  <a:srgbClr val="000000"/>
                </a:solidFill>
              </a:rPr>
              <a:t> (DSM5) de l’Association Américaine de psychiatrie. </a:t>
            </a:r>
          </a:p>
          <a:p>
            <a:endParaRPr lang="fr-FR" sz="1800" dirty="0">
              <a:solidFill>
                <a:srgbClr val="000000"/>
              </a:solidFill>
            </a:endParaRPr>
          </a:p>
          <a:p>
            <a:r>
              <a:rPr lang="fr-FR" sz="1800" dirty="0">
                <a:solidFill>
                  <a:srgbClr val="000000"/>
                </a:solidFill>
              </a:rPr>
              <a:t>La Classification statistique Internationale des Maladies et des problèmes de santé (CIM-11) créée par l’Organisation Mondiale de la Santé fait apparaître les concepts d’usage nocif et de dépendance.</a:t>
            </a:r>
          </a:p>
          <a:p>
            <a:pPr marL="0" indent="0">
              <a:buNone/>
            </a:pPr>
            <a:endParaRPr lang="fr-FR" sz="1800" dirty="0">
              <a:solidFill>
                <a:srgbClr val="000000"/>
              </a:solidFill>
            </a:endParaRPr>
          </a:p>
        </p:txBody>
      </p:sp>
      <p:sp>
        <p:nvSpPr>
          <p:cNvPr id="4" name="Titre 1">
            <a:extLst>
              <a:ext uri="{FF2B5EF4-FFF2-40B4-BE49-F238E27FC236}">
                <a16:creationId xmlns:a16="http://schemas.microsoft.com/office/drawing/2014/main" id="{F2B60533-5164-FE31-B365-8D63BAF3C10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5" name="Titre 6">
            <a:extLst>
              <a:ext uri="{FF2B5EF4-FFF2-40B4-BE49-F238E27FC236}">
                <a16:creationId xmlns:a16="http://schemas.microsoft.com/office/drawing/2014/main" id="{1C74167C-5EF9-2336-BC9C-627D943FF20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240032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739299" y="1595336"/>
            <a:ext cx="11220846" cy="1061829"/>
          </a:xfrm>
          <a:prstGeom prst="rect">
            <a:avLst/>
          </a:prstGeom>
          <a:noFill/>
        </p:spPr>
        <p:txBody>
          <a:bodyPr wrap="square">
            <a:spAutoFit/>
          </a:bodyPr>
          <a:lstStyle/>
          <a:p>
            <a:pPr algn="ctr">
              <a:lnSpc>
                <a:spcPct val="150000"/>
              </a:lnSpc>
            </a:pPr>
            <a:r>
              <a:rPr lang="fr-FR" b="1" i="0" u="none" strike="noStrike" baseline="0" dirty="0">
                <a:latin typeface="Calibri" panose="020F0502020204030204" pitchFamily="34" charset="0"/>
              </a:rPr>
              <a:t>Le Diagnostic and </a:t>
            </a:r>
            <a:r>
              <a:rPr lang="fr-FR" b="1" i="0" u="none" strike="noStrike" baseline="0" dirty="0" err="1">
                <a:latin typeface="Calibri" panose="020F0502020204030204" pitchFamily="34" charset="0"/>
              </a:rPr>
              <a:t>Statistical</a:t>
            </a:r>
            <a:r>
              <a:rPr lang="fr-FR" b="1" i="0" u="none" strike="noStrike" baseline="0" dirty="0">
                <a:latin typeface="Calibri" panose="020F0502020204030204" pitchFamily="34" charset="0"/>
              </a:rPr>
              <a:t> </a:t>
            </a:r>
            <a:r>
              <a:rPr lang="fr-FR" b="1" i="0" u="none" strike="noStrike" baseline="0" dirty="0" err="1">
                <a:latin typeface="Calibri" panose="020F0502020204030204" pitchFamily="34" charset="0"/>
              </a:rPr>
              <a:t>manual</a:t>
            </a:r>
            <a:r>
              <a:rPr lang="fr-FR" b="1" i="0" u="none" strike="noStrike" baseline="0" dirty="0">
                <a:latin typeface="Calibri" panose="020F0502020204030204" pitchFamily="34" charset="0"/>
              </a:rPr>
              <a:t> of Mental </a:t>
            </a:r>
            <a:r>
              <a:rPr lang="fr-FR" b="1" i="0" u="none" strike="noStrike" baseline="0" dirty="0" err="1">
                <a:latin typeface="Calibri" panose="020F0502020204030204" pitchFamily="34" charset="0"/>
              </a:rPr>
              <a:t>disorders</a:t>
            </a:r>
            <a:r>
              <a:rPr lang="fr-FR" b="1" i="0" u="none" strike="noStrike" baseline="0" dirty="0">
                <a:latin typeface="Calibri" panose="020F0502020204030204" pitchFamily="34" charset="0"/>
              </a:rPr>
              <a:t> (DSM)</a:t>
            </a:r>
          </a:p>
          <a:p>
            <a:r>
              <a:rPr lang="fr-FR" i="0" u="none" strike="noStrike" baseline="0" dirty="0">
                <a:solidFill>
                  <a:srgbClr val="000000"/>
                </a:solidFill>
                <a:latin typeface="Calibri" panose="020F0502020204030204" pitchFamily="34" charset="0"/>
              </a:rPr>
              <a:t>Le diagnostic de l’addiction (ou dépendance) repose sur des critères bien définis, publié par l’association américaine de psychiatrie.</a:t>
            </a:r>
          </a:p>
        </p:txBody>
      </p:sp>
      <p:sp>
        <p:nvSpPr>
          <p:cNvPr id="5" name="ZoneTexte 4">
            <a:extLst>
              <a:ext uri="{FF2B5EF4-FFF2-40B4-BE49-F238E27FC236}">
                <a16:creationId xmlns:a16="http://schemas.microsoft.com/office/drawing/2014/main" id="{CC8747C5-3EF2-4047-9B8F-F4BB355245A7}"/>
              </a:ext>
            </a:extLst>
          </p:cNvPr>
          <p:cNvSpPr txBox="1"/>
          <p:nvPr/>
        </p:nvSpPr>
        <p:spPr>
          <a:xfrm>
            <a:off x="739301" y="3934415"/>
            <a:ext cx="11220844" cy="1338828"/>
          </a:xfrm>
          <a:prstGeom prst="rect">
            <a:avLst/>
          </a:prstGeom>
          <a:noFill/>
        </p:spPr>
        <p:txBody>
          <a:bodyPr wrap="square">
            <a:spAutoFit/>
          </a:bodyPr>
          <a:lstStyle/>
          <a:p>
            <a:pPr>
              <a:lnSpc>
                <a:spcPct val="150000"/>
              </a:lnSpc>
            </a:pPr>
            <a:r>
              <a:rPr lang="fr-FR" i="0" u="none" strike="noStrike" baseline="0" dirty="0">
                <a:solidFill>
                  <a:srgbClr val="000000"/>
                </a:solidFill>
                <a:latin typeface="Calibri" panose="020F0502020204030204" pitchFamily="34" charset="0"/>
              </a:rPr>
              <a:t>Parmi ces critères, on trouve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perte de contrôle de soi,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L’interférence de la consommation sur les activités scolaires ou professionnelles,</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poursuite de la consommation malgré la prise de conscience des troubles qu’elle engendre.</a:t>
            </a:r>
          </a:p>
        </p:txBody>
      </p:sp>
      <p:sp>
        <p:nvSpPr>
          <p:cNvPr id="6" name="ZoneTexte 5">
            <a:extLst>
              <a:ext uri="{FF2B5EF4-FFF2-40B4-BE49-F238E27FC236}">
                <a16:creationId xmlns:a16="http://schemas.microsoft.com/office/drawing/2014/main" id="{31E863B7-C276-4F1C-8D93-10C68C083B55}"/>
              </a:ext>
            </a:extLst>
          </p:cNvPr>
          <p:cNvSpPr txBox="1"/>
          <p:nvPr/>
        </p:nvSpPr>
        <p:spPr>
          <a:xfrm>
            <a:off x="739301" y="2791838"/>
            <a:ext cx="11220846" cy="1061829"/>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Troubles liés à une substance :</a:t>
            </a:r>
          </a:p>
          <a:p>
            <a:r>
              <a:rPr lang="fr-FR" i="0" u="none" strike="noStrike" baseline="0" dirty="0">
                <a:solidFill>
                  <a:srgbClr val="000000"/>
                </a:solidFill>
                <a:latin typeface="Calibri" panose="020F0502020204030204" pitchFamily="34" charset="0"/>
              </a:rPr>
              <a:t>Depuis 2013, le DSM V regroupe </a:t>
            </a:r>
            <a:r>
              <a:rPr lang="fr-FR" b="1" i="0" u="none" strike="noStrike" baseline="0" dirty="0">
                <a:solidFill>
                  <a:srgbClr val="000000"/>
                </a:solidFill>
                <a:latin typeface="Calibri" panose="020F0502020204030204" pitchFamily="34" charset="0"/>
              </a:rPr>
              <a:t>la</a:t>
            </a:r>
            <a:r>
              <a:rPr lang="fr-FR" i="0" u="none" strike="noStrike" baseline="0" dirty="0">
                <a:solidFill>
                  <a:srgbClr val="000000"/>
                </a:solidFill>
                <a:latin typeface="Calibri" panose="020F0502020204030204" pitchFamily="34" charset="0"/>
              </a:rPr>
              <a:t> </a:t>
            </a:r>
            <a:r>
              <a:rPr lang="fr-FR" b="1" i="0" u="none" strike="noStrike" baseline="0" dirty="0">
                <a:solidFill>
                  <a:srgbClr val="000000"/>
                </a:solidFill>
                <a:latin typeface="Calibri" panose="020F0502020204030204" pitchFamily="34" charset="0"/>
              </a:rPr>
              <a:t>dépendance</a:t>
            </a:r>
            <a:r>
              <a:rPr lang="fr-FR" i="0" u="none" strike="noStrike" baseline="0" dirty="0">
                <a:solidFill>
                  <a:srgbClr val="000000"/>
                </a:solidFill>
                <a:latin typeface="Calibri" panose="020F0502020204030204" pitchFamily="34" charset="0"/>
              </a:rPr>
              <a:t> et </a:t>
            </a:r>
            <a:r>
              <a:rPr lang="fr-FR" b="1" i="0" u="none" strike="noStrike" baseline="0" dirty="0">
                <a:solidFill>
                  <a:srgbClr val="000000"/>
                </a:solidFill>
                <a:latin typeface="Calibri" panose="020F0502020204030204" pitchFamily="34" charset="0"/>
              </a:rPr>
              <a:t>l’abus</a:t>
            </a:r>
            <a:r>
              <a:rPr lang="fr-FR" i="0" u="none" strike="noStrike" baseline="0" dirty="0">
                <a:solidFill>
                  <a:srgbClr val="000000"/>
                </a:solidFill>
                <a:latin typeface="Calibri" panose="020F0502020204030204" pitchFamily="34" charset="0"/>
              </a:rPr>
              <a:t> sous l’appellation de «</a:t>
            </a:r>
            <a:r>
              <a:rPr lang="fr-FR" b="1" i="0" u="none" strike="noStrike" baseline="0" dirty="0">
                <a:solidFill>
                  <a:srgbClr val="7A2553"/>
                </a:solidFill>
                <a:latin typeface="Calibri" panose="020F0502020204030204" pitchFamily="34" charset="0"/>
              </a:rPr>
              <a:t>troubles liés à une substance</a:t>
            </a:r>
            <a:r>
              <a:rPr lang="fr-FR" i="0" u="none" strike="noStrike" baseline="0" dirty="0">
                <a:solidFill>
                  <a:srgbClr val="000000"/>
                </a:solidFill>
                <a:latin typeface="Calibri" panose="020F0502020204030204" pitchFamily="34" charset="0"/>
              </a:rPr>
              <a:t>».</a:t>
            </a:r>
          </a:p>
          <a:p>
            <a:r>
              <a:rPr lang="fr-FR" i="1" u="none" strike="noStrike" baseline="0" dirty="0">
                <a:solidFill>
                  <a:srgbClr val="000000"/>
                </a:solidFill>
                <a:latin typeface="Calibri" panose="020F0502020204030204" pitchFamily="34" charset="0"/>
              </a:rPr>
              <a:t>Les différents stades présents dans le DSM IV : usage, abus, dépendance ont disparu dans cette nouvelle classification.</a:t>
            </a:r>
          </a:p>
        </p:txBody>
      </p:sp>
      <p:sp>
        <p:nvSpPr>
          <p:cNvPr id="2" name="ZoneTexte 1">
            <a:extLst>
              <a:ext uri="{FF2B5EF4-FFF2-40B4-BE49-F238E27FC236}">
                <a16:creationId xmlns:a16="http://schemas.microsoft.com/office/drawing/2014/main" id="{DBF9035E-59F2-07E6-82A2-EC37CB305DF8}"/>
              </a:ext>
            </a:extLst>
          </p:cNvPr>
          <p:cNvSpPr txBox="1"/>
          <p:nvPr/>
        </p:nvSpPr>
        <p:spPr>
          <a:xfrm>
            <a:off x="632299" y="937444"/>
            <a:ext cx="9766570" cy="461665"/>
          </a:xfrm>
          <a:prstGeom prst="rect">
            <a:avLst/>
          </a:prstGeom>
          <a:noFill/>
        </p:spPr>
        <p:txBody>
          <a:bodyPr wrap="square" rtlCol="0">
            <a:spAutoFit/>
          </a:bodyPr>
          <a:lstStyle/>
          <a:p>
            <a:pPr marL="812800" marR="0" lvl="0" indent="-4572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Classifications internationales</a:t>
            </a:r>
          </a:p>
        </p:txBody>
      </p:sp>
      <p:sp>
        <p:nvSpPr>
          <p:cNvPr id="3" name="ZoneTexte 2">
            <a:extLst>
              <a:ext uri="{FF2B5EF4-FFF2-40B4-BE49-F238E27FC236}">
                <a16:creationId xmlns:a16="http://schemas.microsoft.com/office/drawing/2014/main" id="{B527CAFE-EE26-3960-EB00-F9B3BB18C4BB}"/>
              </a:ext>
            </a:extLst>
          </p:cNvPr>
          <p:cNvSpPr txBox="1"/>
          <p:nvPr/>
        </p:nvSpPr>
        <p:spPr>
          <a:xfrm>
            <a:off x="817123" y="398834"/>
            <a:ext cx="838524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1" i="0" u="none" strike="noStrike" kern="1200" cap="none" spc="0" normalizeH="0" baseline="0" noProof="0">
                <a:ln>
                  <a:noFill/>
                </a:ln>
                <a:solidFill>
                  <a:srgbClr val="7A2553"/>
                </a:solidFill>
                <a:effectLst/>
                <a:uLnTx/>
                <a:uFillTx/>
                <a:latin typeface="Calibri" panose="020F0502020204030204"/>
                <a:ea typeface="+mn-ea"/>
                <a:cs typeface="+mn-cs"/>
              </a:rPr>
              <a:t>Module 2 : Le mécanisme des addictions</a:t>
            </a:r>
            <a:endParaRPr kumimoji="0" lang="fr-FR" sz="2900" b="1" i="0" u="none" strike="noStrike" kern="1200" cap="none" spc="0" normalizeH="0" baseline="0" noProof="0" dirty="0">
              <a:ln>
                <a:noFill/>
              </a:ln>
              <a:solidFill>
                <a:srgbClr val="7A255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80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377814" y="1318420"/>
            <a:ext cx="11783361" cy="800219"/>
          </a:xfrm>
          <a:prstGeom prst="rect">
            <a:avLst/>
          </a:prstGeom>
          <a:noFill/>
        </p:spPr>
        <p:txBody>
          <a:bodyPr wrap="square">
            <a:spAutoFit/>
          </a:bodyPr>
          <a:lstStyle/>
          <a:p>
            <a:pPr marL="285750" indent="-285750">
              <a:buFont typeface="Arial" panose="020B0604020202020204" pitchFamily="34" charset="0"/>
              <a:buChar char="•"/>
            </a:pPr>
            <a:r>
              <a:rPr lang="fr-FR" sz="1600" b="1" dirty="0">
                <a:solidFill>
                  <a:srgbClr val="000000"/>
                </a:solidFill>
              </a:rPr>
              <a:t>Le Diagnostic and </a:t>
            </a:r>
            <a:r>
              <a:rPr lang="fr-FR" sz="1600" b="1" dirty="0" err="1">
                <a:solidFill>
                  <a:srgbClr val="000000"/>
                </a:solidFill>
              </a:rPr>
              <a:t>Statistical</a:t>
            </a:r>
            <a:r>
              <a:rPr lang="fr-FR" sz="1600" b="1" dirty="0">
                <a:solidFill>
                  <a:srgbClr val="000000"/>
                </a:solidFill>
              </a:rPr>
              <a:t> Manual of mental </a:t>
            </a:r>
            <a:r>
              <a:rPr lang="fr-FR" sz="1600" b="1" dirty="0" err="1">
                <a:solidFill>
                  <a:srgbClr val="000000"/>
                </a:solidFill>
              </a:rPr>
              <a:t>Disorders</a:t>
            </a:r>
            <a:r>
              <a:rPr lang="fr-FR" sz="1600" b="1" dirty="0">
                <a:solidFill>
                  <a:srgbClr val="000000"/>
                </a:solidFill>
              </a:rPr>
              <a:t> (DSM5) </a:t>
            </a:r>
            <a:br>
              <a:rPr lang="fr-FR" sz="1600" dirty="0">
                <a:solidFill>
                  <a:srgbClr val="000000"/>
                </a:solidFill>
              </a:rPr>
            </a:br>
            <a:r>
              <a:rPr lang="fr-FR" sz="1500" dirty="0">
                <a:solidFill>
                  <a:srgbClr val="000000"/>
                </a:solidFill>
              </a:rPr>
              <a:t>Mode d’utilisation inadapté d’un produit conduisant  à une altération du fonctionnement ou à une souffrance cliniquement significative, caractérisée par la présence de deux (ou plus) des manifestations suivantes, à un moment quelconque d’une période continue de 12 mois.</a:t>
            </a: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353223"/>
            <a:ext cx="11848728"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2" indent="0">
              <a:lnSpc>
                <a:spcPct val="100000"/>
              </a:lnSpc>
              <a:spcBef>
                <a:spcPts val="0"/>
              </a:spcBef>
              <a:spcAft>
                <a:spcPts val="600"/>
              </a:spcAft>
              <a:buNone/>
            </a:pPr>
            <a:r>
              <a:rPr lang="fr-FR" sz="1800" dirty="0">
                <a:solidFill>
                  <a:srgbClr val="000000"/>
                </a:solidFill>
              </a:rPr>
              <a:t>1. Incapacité de remplir des obligations importantes</a:t>
            </a:r>
          </a:p>
          <a:p>
            <a:pPr marL="449263" lvl="2" indent="0">
              <a:lnSpc>
                <a:spcPct val="100000"/>
              </a:lnSpc>
              <a:spcBef>
                <a:spcPts val="0"/>
              </a:spcBef>
              <a:spcAft>
                <a:spcPts val="600"/>
              </a:spcAft>
              <a:buNone/>
            </a:pPr>
            <a:r>
              <a:rPr lang="fr-FR" sz="1800" dirty="0">
                <a:solidFill>
                  <a:srgbClr val="000000"/>
                </a:solidFill>
              </a:rPr>
              <a:t>2. Usage lorsque physiquement dangereux</a:t>
            </a:r>
          </a:p>
          <a:p>
            <a:pPr marL="449263" lvl="2" indent="0">
              <a:lnSpc>
                <a:spcPct val="100000"/>
              </a:lnSpc>
              <a:spcBef>
                <a:spcPts val="0"/>
              </a:spcBef>
              <a:spcAft>
                <a:spcPts val="600"/>
              </a:spcAft>
              <a:buNone/>
            </a:pPr>
            <a:r>
              <a:rPr lang="fr-FR" sz="1800" dirty="0">
                <a:solidFill>
                  <a:srgbClr val="000000"/>
                </a:solidFill>
              </a:rPr>
              <a:t>3. Problèmes interpersonnels ou sociaux</a:t>
            </a:r>
          </a:p>
          <a:p>
            <a:pPr marL="449263" lvl="2" indent="0">
              <a:lnSpc>
                <a:spcPct val="100000"/>
              </a:lnSpc>
              <a:spcBef>
                <a:spcPts val="0"/>
              </a:spcBef>
              <a:spcAft>
                <a:spcPts val="600"/>
              </a:spcAft>
              <a:buNone/>
            </a:pPr>
            <a:r>
              <a:rPr lang="fr-FR" sz="1800" dirty="0">
                <a:solidFill>
                  <a:srgbClr val="000000"/>
                </a:solidFill>
              </a:rPr>
              <a:t>4. Continuer malgré dommage physique ou psychique</a:t>
            </a:r>
          </a:p>
          <a:p>
            <a:pPr marL="449263" lvl="2" indent="0">
              <a:lnSpc>
                <a:spcPct val="100000"/>
              </a:lnSpc>
              <a:spcBef>
                <a:spcPts val="0"/>
              </a:spcBef>
              <a:spcAft>
                <a:spcPts val="600"/>
              </a:spcAft>
              <a:buNone/>
            </a:pPr>
            <a:r>
              <a:rPr lang="fr-FR" sz="1800" dirty="0">
                <a:solidFill>
                  <a:srgbClr val="000000"/>
                </a:solidFill>
              </a:rPr>
              <a:t>5. Perte de contrôle sur quantité et temps dédié</a:t>
            </a:r>
          </a:p>
          <a:p>
            <a:pPr marL="449263" lvl="2" indent="0">
              <a:lnSpc>
                <a:spcPct val="100000"/>
              </a:lnSpc>
              <a:spcBef>
                <a:spcPts val="0"/>
              </a:spcBef>
              <a:spcAft>
                <a:spcPts val="600"/>
              </a:spcAft>
              <a:buNone/>
            </a:pPr>
            <a:r>
              <a:rPr lang="fr-FR" sz="1800" dirty="0">
                <a:solidFill>
                  <a:srgbClr val="000000"/>
                </a:solidFill>
              </a:rPr>
              <a:t>6. Désir ou efforts persistants pour diminuer</a:t>
            </a:r>
          </a:p>
          <a:p>
            <a:pPr marL="449263" lvl="2" indent="0">
              <a:lnSpc>
                <a:spcPct val="100000"/>
              </a:lnSpc>
              <a:spcBef>
                <a:spcPts val="0"/>
              </a:spcBef>
              <a:spcAft>
                <a:spcPts val="600"/>
              </a:spcAft>
              <a:buNone/>
            </a:pPr>
            <a:r>
              <a:rPr lang="fr-FR" sz="2000" dirty="0">
                <a:solidFill>
                  <a:srgbClr val="000000"/>
                </a:solidFill>
              </a:rPr>
              <a:t>7</a:t>
            </a:r>
            <a:r>
              <a:rPr lang="fr-FR" sz="1800" dirty="0">
                <a:solidFill>
                  <a:srgbClr val="000000"/>
                </a:solidFill>
              </a:rPr>
              <a:t>. Tolérance</a:t>
            </a:r>
          </a:p>
          <a:p>
            <a:pPr marL="449263" lvl="2" indent="0">
              <a:lnSpc>
                <a:spcPct val="100000"/>
              </a:lnSpc>
              <a:spcBef>
                <a:spcPts val="0"/>
              </a:spcBef>
              <a:spcAft>
                <a:spcPts val="600"/>
              </a:spcAft>
              <a:buNone/>
            </a:pPr>
            <a:r>
              <a:rPr lang="fr-FR" sz="1800" dirty="0">
                <a:solidFill>
                  <a:srgbClr val="000000"/>
                </a:solidFill>
              </a:rPr>
              <a:t>8. Sevrage</a:t>
            </a:r>
          </a:p>
          <a:p>
            <a:pPr marL="449263" lvl="2" indent="0">
              <a:lnSpc>
                <a:spcPct val="100000"/>
              </a:lnSpc>
              <a:spcBef>
                <a:spcPts val="0"/>
              </a:spcBef>
              <a:spcAft>
                <a:spcPts val="600"/>
              </a:spcAft>
              <a:buNone/>
            </a:pPr>
            <a:r>
              <a:rPr lang="fr-FR" sz="1800" dirty="0">
                <a:solidFill>
                  <a:srgbClr val="000000"/>
                </a:solidFill>
              </a:rPr>
              <a:t>9. « </a:t>
            </a:r>
            <a:r>
              <a:rPr lang="fr-FR" sz="1800" dirty="0" err="1">
                <a:solidFill>
                  <a:srgbClr val="000000"/>
                </a:solidFill>
              </a:rPr>
              <a:t>Craving</a:t>
            </a:r>
            <a:r>
              <a:rPr lang="fr-FR" sz="1800" dirty="0">
                <a:solidFill>
                  <a:srgbClr val="000000"/>
                </a:solidFill>
              </a:rPr>
              <a:t> », désir impérieux</a:t>
            </a:r>
          </a:p>
          <a:p>
            <a:pPr marL="449263" marR="0" lvl="2" indent="0" fontAlgn="auto">
              <a:lnSpc>
                <a:spcPct val="100000"/>
              </a:lnSpc>
              <a:spcBef>
                <a:spcPts val="0"/>
              </a:spcBef>
              <a:spcAft>
                <a:spcPts val="600"/>
              </a:spcAft>
              <a:buClrTx/>
              <a:buSzTx/>
              <a:buNone/>
              <a:tabLst/>
              <a:defRPr/>
            </a:pPr>
            <a:r>
              <a:rPr lang="fr-FR" sz="1800" dirty="0">
                <a:solidFill>
                  <a:srgbClr val="000000"/>
                </a:solidFill>
              </a:rPr>
              <a:t>10. Beaucoup de temps consacré</a:t>
            </a:r>
          </a:p>
          <a:p>
            <a:pPr marL="449263" marR="0" lvl="2" indent="0" fontAlgn="auto">
              <a:lnSpc>
                <a:spcPct val="100000"/>
              </a:lnSpc>
              <a:spcBef>
                <a:spcPts val="0"/>
              </a:spcBef>
              <a:spcAft>
                <a:spcPts val="600"/>
              </a:spcAft>
              <a:buClrTx/>
              <a:buSzTx/>
              <a:buNone/>
              <a:tabLst/>
              <a:defRPr/>
            </a:pPr>
            <a:r>
              <a:rPr lang="fr-FR" sz="1800" dirty="0">
                <a:solidFill>
                  <a:srgbClr val="000000"/>
                </a:solidFill>
              </a:rPr>
              <a:t>11. Activités réduites au profit de la  consommation</a:t>
            </a:r>
          </a:p>
          <a:p>
            <a:pPr marL="449263" lvl="2" indent="0">
              <a:lnSpc>
                <a:spcPct val="100000"/>
              </a:lnSpc>
              <a:spcBef>
                <a:spcPts val="0"/>
              </a:spcBef>
              <a:spcAft>
                <a:spcPts val="600"/>
              </a:spcAft>
              <a:buNone/>
            </a:pPr>
            <a:endParaRPr lang="fr-FR" sz="1800" dirty="0">
              <a:solidFill>
                <a:srgbClr val="000000"/>
              </a:solidFill>
            </a:endParaRPr>
          </a:p>
        </p:txBody>
      </p:sp>
      <p:sp>
        <p:nvSpPr>
          <p:cNvPr id="7" name="ZoneTexte 6">
            <a:extLst>
              <a:ext uri="{FF2B5EF4-FFF2-40B4-BE49-F238E27FC236}">
                <a16:creationId xmlns:a16="http://schemas.microsoft.com/office/drawing/2014/main" id="{5ADAF822-D4F9-4DE7-AE3A-B98A7569B8C7}"/>
              </a:ext>
            </a:extLst>
          </p:cNvPr>
          <p:cNvSpPr txBox="1"/>
          <p:nvPr/>
        </p:nvSpPr>
        <p:spPr>
          <a:xfrm>
            <a:off x="6096001" y="3219450"/>
            <a:ext cx="2701770" cy="369332"/>
          </a:xfrm>
          <a:prstGeom prst="rect">
            <a:avLst/>
          </a:prstGeom>
          <a:noFill/>
        </p:spPr>
        <p:txBody>
          <a:bodyPr wrap="square" rtlCol="0">
            <a:spAutoFit/>
          </a:bodyPr>
          <a:lstStyle/>
          <a:p>
            <a:r>
              <a:rPr lang="fr-FR" b="1" dirty="0">
                <a:solidFill>
                  <a:srgbClr val="7A2553"/>
                </a:solidFill>
              </a:rPr>
              <a:t>Signes pertes de contrôle</a:t>
            </a:r>
          </a:p>
        </p:txBody>
      </p:sp>
      <p:sp>
        <p:nvSpPr>
          <p:cNvPr id="8" name="Accolade fermante 7">
            <a:extLst>
              <a:ext uri="{FF2B5EF4-FFF2-40B4-BE49-F238E27FC236}">
                <a16:creationId xmlns:a16="http://schemas.microsoft.com/office/drawing/2014/main" id="{7D6C8560-FB1B-461C-938E-73BF0D847FD0}"/>
              </a:ext>
            </a:extLst>
          </p:cNvPr>
          <p:cNvSpPr/>
          <p:nvPr/>
        </p:nvSpPr>
        <p:spPr>
          <a:xfrm>
            <a:off x="5704922" y="2479275"/>
            <a:ext cx="198728" cy="1980000"/>
          </a:xfrm>
          <a:prstGeom prst="rightBrace">
            <a:avLst>
              <a:gd name="adj1" fmla="val 29532"/>
              <a:gd name="adj2" fmla="val 4782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a:extLst>
              <a:ext uri="{FF2B5EF4-FFF2-40B4-BE49-F238E27FC236}">
                <a16:creationId xmlns:a16="http://schemas.microsoft.com/office/drawing/2014/main" id="{80B75934-0ECA-44A2-BAF3-BCCE4215D1CD}"/>
              </a:ext>
            </a:extLst>
          </p:cNvPr>
          <p:cNvSpPr txBox="1"/>
          <p:nvPr/>
        </p:nvSpPr>
        <p:spPr>
          <a:xfrm>
            <a:off x="6131357" y="4835362"/>
            <a:ext cx="3025774" cy="369332"/>
          </a:xfrm>
          <a:prstGeom prst="rect">
            <a:avLst/>
          </a:prstGeom>
          <a:noFill/>
        </p:spPr>
        <p:txBody>
          <a:bodyPr wrap="square">
            <a:spAutoFit/>
          </a:bodyPr>
          <a:lstStyle/>
          <a:p>
            <a:r>
              <a:rPr lang="fr-FR" sz="1800" b="1" dirty="0">
                <a:solidFill>
                  <a:srgbClr val="7A2553"/>
                </a:solidFill>
              </a:rPr>
              <a:t>Signes physiques</a:t>
            </a:r>
          </a:p>
        </p:txBody>
      </p:sp>
      <p:sp>
        <p:nvSpPr>
          <p:cNvPr id="10" name="Accolade fermante 9">
            <a:extLst>
              <a:ext uri="{FF2B5EF4-FFF2-40B4-BE49-F238E27FC236}">
                <a16:creationId xmlns:a16="http://schemas.microsoft.com/office/drawing/2014/main" id="{D6894465-F912-4024-BBB3-BEF952A8AB55}"/>
              </a:ext>
            </a:extLst>
          </p:cNvPr>
          <p:cNvSpPr/>
          <p:nvPr/>
        </p:nvSpPr>
        <p:spPr>
          <a:xfrm>
            <a:off x="5704922" y="4570028"/>
            <a:ext cx="198728" cy="900000"/>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5ED5FF1-F1FD-45C1-8D42-1A57E07E2E62}"/>
              </a:ext>
            </a:extLst>
          </p:cNvPr>
          <p:cNvSpPr txBox="1"/>
          <p:nvPr/>
        </p:nvSpPr>
        <p:spPr>
          <a:xfrm>
            <a:off x="6131357" y="5649472"/>
            <a:ext cx="25789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7A2553"/>
                </a:solidFill>
                <a:effectLst/>
                <a:uLnTx/>
                <a:uFillTx/>
                <a:latin typeface="Calibri" panose="020F0502020204030204"/>
                <a:ea typeface="+mn-ea"/>
                <a:cs typeface="+mn-cs"/>
              </a:rPr>
              <a:t>Focalisation</a:t>
            </a:r>
          </a:p>
        </p:txBody>
      </p:sp>
      <p:sp>
        <p:nvSpPr>
          <p:cNvPr id="12" name="Accolade fermante 11">
            <a:extLst>
              <a:ext uri="{FF2B5EF4-FFF2-40B4-BE49-F238E27FC236}">
                <a16:creationId xmlns:a16="http://schemas.microsoft.com/office/drawing/2014/main" id="{1017E97B-FD61-4160-B2ED-EDA1A6B7C4B6}"/>
              </a:ext>
            </a:extLst>
          </p:cNvPr>
          <p:cNvSpPr/>
          <p:nvPr/>
        </p:nvSpPr>
        <p:spPr>
          <a:xfrm flipV="1">
            <a:off x="5727346" y="5538271"/>
            <a:ext cx="153880" cy="684000"/>
          </a:xfrm>
          <a:prstGeom prst="rightBrace">
            <a:avLst>
              <a:gd name="adj1" fmla="val 29532"/>
              <a:gd name="adj2" fmla="val 5129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0921514-D4D8-4606-85D4-6585A79B0435}"/>
              </a:ext>
            </a:extLst>
          </p:cNvPr>
          <p:cNvSpPr txBox="1"/>
          <p:nvPr/>
        </p:nvSpPr>
        <p:spPr>
          <a:xfrm>
            <a:off x="9488797" y="3567589"/>
            <a:ext cx="2672378" cy="1569660"/>
          </a:xfrm>
          <a:prstGeom prst="rect">
            <a:avLst/>
          </a:prstGeom>
          <a:noFill/>
        </p:spPr>
        <p:txBody>
          <a:bodyPr wrap="square" rtlCol="0">
            <a:spAutoFit/>
          </a:bodyPr>
          <a:lstStyle/>
          <a:p>
            <a:pPr marL="266700" indent="-266700">
              <a:buFont typeface="Wingdings" panose="05000000000000000000" pitchFamily="2" charset="2"/>
              <a:buChar char="q"/>
            </a:pPr>
            <a:r>
              <a:rPr lang="fr-FR" sz="1600" b="1" dirty="0">
                <a:solidFill>
                  <a:srgbClr val="A49735"/>
                </a:solidFill>
              </a:rPr>
              <a:t>2 à 3 critères : trouble de l’usage léger</a:t>
            </a:r>
          </a:p>
          <a:p>
            <a:pPr marL="266700" indent="-266700">
              <a:buFont typeface="Wingdings" panose="05000000000000000000" pitchFamily="2" charset="2"/>
              <a:buChar char="q"/>
            </a:pPr>
            <a:r>
              <a:rPr lang="fr-FR" sz="1600" b="1" dirty="0">
                <a:solidFill>
                  <a:srgbClr val="A49735"/>
                </a:solidFill>
              </a:rPr>
              <a:t>4 à 5 critères : trouble de l’usage modéré</a:t>
            </a:r>
          </a:p>
          <a:p>
            <a:pPr marL="266700" indent="-266700">
              <a:buFont typeface="Wingdings" panose="05000000000000000000" pitchFamily="2" charset="2"/>
              <a:buChar char="q"/>
            </a:pPr>
            <a:r>
              <a:rPr lang="fr-FR" sz="1600" b="1" dirty="0">
                <a:solidFill>
                  <a:srgbClr val="A49735"/>
                </a:solidFill>
              </a:rPr>
              <a:t>6 critères et plus : trouble de l’usage sévère</a:t>
            </a:r>
          </a:p>
        </p:txBody>
      </p:sp>
      <p:sp>
        <p:nvSpPr>
          <p:cNvPr id="14" name="Accolade fermante 13">
            <a:extLst>
              <a:ext uri="{FF2B5EF4-FFF2-40B4-BE49-F238E27FC236}">
                <a16:creationId xmlns:a16="http://schemas.microsoft.com/office/drawing/2014/main" id="{D4B3A359-A852-42F9-A93C-3C578D01C210}"/>
              </a:ext>
            </a:extLst>
          </p:cNvPr>
          <p:cNvSpPr/>
          <p:nvPr/>
        </p:nvSpPr>
        <p:spPr>
          <a:xfrm>
            <a:off x="9022766" y="2353223"/>
            <a:ext cx="198728" cy="3888000"/>
          </a:xfrm>
          <a:prstGeom prst="rightBrace">
            <a:avLst>
              <a:gd name="adj1" fmla="val 29532"/>
              <a:gd name="adj2" fmla="val 47828"/>
            </a:avLst>
          </a:prstGeom>
          <a:ln w="28575">
            <a:solidFill>
              <a:srgbClr val="A497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Titre 1">
            <a:extLst>
              <a:ext uri="{FF2B5EF4-FFF2-40B4-BE49-F238E27FC236}">
                <a16:creationId xmlns:a16="http://schemas.microsoft.com/office/drawing/2014/main" id="{61B65514-E3A8-D77B-8DE2-538766F4F93E}"/>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16" name="Titre 6">
            <a:extLst>
              <a:ext uri="{FF2B5EF4-FFF2-40B4-BE49-F238E27FC236}">
                <a16:creationId xmlns:a16="http://schemas.microsoft.com/office/drawing/2014/main" id="{071B92A0-25D0-A846-BA16-38D342610C7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65160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17348" y="1250521"/>
            <a:ext cx="11856098" cy="815608"/>
          </a:xfrm>
          <a:prstGeom prst="rect">
            <a:avLst/>
          </a:prstGeom>
          <a:noFill/>
        </p:spPr>
        <p:txBody>
          <a:bodyPr wrap="square">
            <a:spAutoFit/>
          </a:bodyPr>
          <a:lstStyle/>
          <a:p>
            <a:pPr marL="285750" indent="-285750" algn="ctr">
              <a:buFont typeface="Arial" panose="020B0604020202020204" pitchFamily="34" charset="0"/>
              <a:buChar char="•"/>
            </a:pPr>
            <a:r>
              <a:rPr lang="fr-FR" sz="1600" b="1" dirty="0">
                <a:solidFill>
                  <a:srgbClr val="000000"/>
                </a:solidFill>
              </a:rPr>
              <a:t>La Classification statistique Internationale des Maladies et des problèmes de santé (CIM-11) fait apparaître les concepts d’usages ponctuels, d’intoxication, d’usage nocif et de dépendance et de sevrage.</a:t>
            </a:r>
          </a:p>
          <a:p>
            <a:pPr marL="285750" indent="-285750" algn="ctr">
              <a:buFont typeface="Arial" panose="020B0604020202020204" pitchFamily="34" charset="0"/>
              <a:buChar char="•"/>
            </a:pPr>
            <a:r>
              <a:rPr lang="fr-FR" sz="1500" dirty="0">
                <a:solidFill>
                  <a:srgbClr val="000000"/>
                </a:solidFill>
              </a:rPr>
              <a:t>. </a:t>
            </a: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100671"/>
            <a:ext cx="12115800"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2163" lvl="2" indent="-342900">
              <a:lnSpc>
                <a:spcPct val="100000"/>
              </a:lnSpc>
              <a:spcBef>
                <a:spcPts val="0"/>
              </a:spcBef>
              <a:spcAft>
                <a:spcPts val="600"/>
              </a:spcAft>
              <a:buFont typeface="+mj-lt"/>
              <a:buAutoNum type="arabicPeriod"/>
            </a:pPr>
            <a:endParaRPr lang="fr-FR" sz="1800" dirty="0">
              <a:solidFill>
                <a:srgbClr val="000000"/>
              </a:solidFill>
            </a:endParaRPr>
          </a:p>
        </p:txBody>
      </p:sp>
      <p:sp>
        <p:nvSpPr>
          <p:cNvPr id="7" name="Titre 1">
            <a:extLst>
              <a:ext uri="{FF2B5EF4-FFF2-40B4-BE49-F238E27FC236}">
                <a16:creationId xmlns:a16="http://schemas.microsoft.com/office/drawing/2014/main" id="{395CA7F0-682F-B953-293B-1B4F3ACD0449}"/>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8" name="Titre 6">
            <a:extLst>
              <a:ext uri="{FF2B5EF4-FFF2-40B4-BE49-F238E27FC236}">
                <a16:creationId xmlns:a16="http://schemas.microsoft.com/office/drawing/2014/main" id="{72F50529-D094-D6A7-CAAC-E646FCC96E2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3" name="ZoneTexte 2">
            <a:extLst>
              <a:ext uri="{FF2B5EF4-FFF2-40B4-BE49-F238E27FC236}">
                <a16:creationId xmlns:a16="http://schemas.microsoft.com/office/drawing/2014/main" id="{78B60517-0131-150D-D156-7AB31E42A3D4}"/>
              </a:ext>
            </a:extLst>
          </p:cNvPr>
          <p:cNvSpPr txBox="1"/>
          <p:nvPr/>
        </p:nvSpPr>
        <p:spPr>
          <a:xfrm>
            <a:off x="1194396" y="2066129"/>
            <a:ext cx="10302002" cy="4247317"/>
          </a:xfrm>
          <a:prstGeom prst="rect">
            <a:avLst/>
          </a:prstGeom>
          <a:noFill/>
        </p:spPr>
        <p:txBody>
          <a:bodyPr wrap="square">
            <a:spAutoFit/>
          </a:bodyPr>
          <a:lstStyle/>
          <a:p>
            <a:r>
              <a:rPr lang="fr-FR" dirty="0">
                <a:solidFill>
                  <a:srgbClr val="000000"/>
                </a:solidFill>
              </a:rPr>
              <a:t>Trouble du contrôle de la consommation résultant d'un usage répété ou continu de cette substance, caractérisé par : </a:t>
            </a:r>
          </a:p>
          <a:p>
            <a:pPr marL="285750" indent="-285750">
              <a:buFont typeface="Arial" panose="020B0604020202020204" pitchFamily="34" charset="0"/>
              <a:buChar char="•"/>
            </a:pPr>
            <a:r>
              <a:rPr lang="fr-FR" dirty="0">
                <a:solidFill>
                  <a:srgbClr val="000000"/>
                </a:solidFill>
              </a:rPr>
              <a:t>une forte pulsion à consommer </a:t>
            </a:r>
          </a:p>
          <a:p>
            <a:pPr marL="285750" indent="-285750">
              <a:buFont typeface="Arial" panose="020B0604020202020204" pitchFamily="34" charset="0"/>
              <a:buChar char="•"/>
            </a:pPr>
            <a:r>
              <a:rPr lang="fr-FR" dirty="0">
                <a:solidFill>
                  <a:srgbClr val="000000"/>
                </a:solidFill>
              </a:rPr>
              <a:t>une altération de la capacité à contrôler la consommation</a:t>
            </a:r>
          </a:p>
          <a:p>
            <a:pPr marL="285750" indent="-285750">
              <a:buFont typeface="Arial" panose="020B0604020202020204" pitchFamily="34" charset="0"/>
              <a:buChar char="•"/>
            </a:pPr>
            <a:r>
              <a:rPr lang="fr-FR" dirty="0">
                <a:solidFill>
                  <a:srgbClr val="000000"/>
                </a:solidFill>
              </a:rPr>
              <a:t>une priorité croissante accordée à la consommation par rapport à d'autres activités </a:t>
            </a:r>
          </a:p>
          <a:p>
            <a:pPr marL="285750" indent="-285750">
              <a:buFont typeface="Arial" panose="020B0604020202020204" pitchFamily="34" charset="0"/>
              <a:buChar char="•"/>
            </a:pPr>
            <a:r>
              <a:rPr lang="fr-FR" dirty="0">
                <a:solidFill>
                  <a:srgbClr val="000000"/>
                </a:solidFill>
              </a:rPr>
              <a:t>la persistance de la consommation malgré les dommages ou les conséquences négatives. </a:t>
            </a:r>
          </a:p>
          <a:p>
            <a:pPr marL="285750" indent="-285750">
              <a:buFont typeface="Arial" panose="020B0604020202020204" pitchFamily="34" charset="0"/>
              <a:buChar char="•"/>
            </a:pPr>
            <a:r>
              <a:rPr lang="fr-FR" dirty="0">
                <a:solidFill>
                  <a:srgbClr val="000000"/>
                </a:solidFill>
              </a:rPr>
              <a:t>l’envie ou le besoin impérieux de consommer la substance</a:t>
            </a:r>
          </a:p>
          <a:p>
            <a:pPr marL="285750" indent="-285750">
              <a:buFont typeface="Arial" panose="020B0604020202020204" pitchFamily="34" charset="0"/>
              <a:buChar char="•"/>
            </a:pPr>
            <a:endParaRPr lang="fr-FR" dirty="0">
              <a:solidFill>
                <a:srgbClr val="000000"/>
              </a:solidFill>
            </a:endParaRPr>
          </a:p>
          <a:p>
            <a:r>
              <a:rPr lang="fr-FR" dirty="0">
                <a:solidFill>
                  <a:srgbClr val="000000"/>
                </a:solidFill>
              </a:rPr>
              <a:t>Les caractéristiques physiologiques de la dépendance :</a:t>
            </a:r>
          </a:p>
          <a:p>
            <a:pPr marL="285750" indent="-285750">
              <a:buFont typeface="Arial" panose="020B0604020202020204" pitchFamily="34" charset="0"/>
              <a:buChar char="•"/>
            </a:pPr>
            <a:r>
              <a:rPr lang="fr-FR" dirty="0">
                <a:solidFill>
                  <a:srgbClr val="000000"/>
                </a:solidFill>
              </a:rPr>
              <a:t>tolérance aux effets </a:t>
            </a:r>
          </a:p>
          <a:p>
            <a:pPr marL="285750" indent="-285750">
              <a:buFont typeface="Arial" panose="020B0604020202020204" pitchFamily="34" charset="0"/>
              <a:buChar char="•"/>
            </a:pPr>
            <a:r>
              <a:rPr lang="fr-FR" dirty="0">
                <a:solidFill>
                  <a:srgbClr val="000000"/>
                </a:solidFill>
              </a:rPr>
              <a:t>symptômes de sevrage après l'arrêt ou la réduction de la consommation </a:t>
            </a:r>
          </a:p>
          <a:p>
            <a:pPr marL="285750" indent="-285750">
              <a:buFont typeface="Arial" panose="020B0604020202020204" pitchFamily="34" charset="0"/>
              <a:buChar char="•"/>
            </a:pPr>
            <a:r>
              <a:rPr lang="fr-FR" dirty="0">
                <a:solidFill>
                  <a:srgbClr val="000000"/>
                </a:solidFill>
              </a:rPr>
              <a:t>ou la consommation répétée de la substance ou de substances pharmacologiquement similaires pour prévenir ou atténuer les symptômes de sevrage. </a:t>
            </a:r>
          </a:p>
          <a:p>
            <a:endParaRPr lang="fr-FR" dirty="0">
              <a:solidFill>
                <a:srgbClr val="000000"/>
              </a:solidFill>
            </a:endParaRPr>
          </a:p>
          <a:p>
            <a:r>
              <a:rPr lang="fr-FR" dirty="0">
                <a:solidFill>
                  <a:srgbClr val="000000"/>
                </a:solidFill>
              </a:rPr>
              <a:t>Les caractéristiques de la dépendance sont généralement évidentes sur une période d’au moins 12 mois.</a:t>
            </a:r>
          </a:p>
        </p:txBody>
      </p:sp>
    </p:spTree>
    <p:extLst>
      <p:ext uri="{BB962C8B-B14F-4D97-AF65-F5344CB8AC3E}">
        <p14:creationId xmlns:p14="http://schemas.microsoft.com/office/powerpoint/2010/main" val="416588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08638" y="1219394"/>
            <a:ext cx="11443727" cy="464871"/>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Comment se met en place l’addiction à une substance psychoactive :</a:t>
            </a:r>
            <a:endParaRPr lang="fr-FR" i="0" u="none" strike="noStrike" baseline="0" dirty="0">
              <a:solidFill>
                <a:srgbClr val="000000"/>
              </a:solidFill>
              <a:latin typeface="Calibri" panose="020F0502020204030204" pitchFamily="34" charset="0"/>
            </a:endParaRPr>
          </a:p>
        </p:txBody>
      </p:sp>
      <p:sp>
        <p:nvSpPr>
          <p:cNvPr id="9" name="Forme 8">
            <a:extLst>
              <a:ext uri="{FF2B5EF4-FFF2-40B4-BE49-F238E27FC236}">
                <a16:creationId xmlns:a16="http://schemas.microsoft.com/office/drawing/2014/main" id="{007DFCAF-5F5F-4719-8AE1-F11A6C6CA503}"/>
              </a:ext>
            </a:extLst>
          </p:cNvPr>
          <p:cNvSpPr/>
          <p:nvPr/>
        </p:nvSpPr>
        <p:spPr>
          <a:xfrm>
            <a:off x="2210202" y="852091"/>
            <a:ext cx="4283403" cy="4283403"/>
          </a:xfrm>
          <a:prstGeom prst="leftCircularArrow">
            <a:avLst>
              <a:gd name="adj1" fmla="val 2345"/>
              <a:gd name="adj2" fmla="val 283190"/>
              <a:gd name="adj3" fmla="val 1858372"/>
              <a:gd name="adj4" fmla="val 8824161"/>
              <a:gd name="adj5" fmla="val 2736"/>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0" name="Groupe 9">
            <a:extLst>
              <a:ext uri="{FF2B5EF4-FFF2-40B4-BE49-F238E27FC236}">
                <a16:creationId xmlns:a16="http://schemas.microsoft.com/office/drawing/2014/main" id="{1B7A112D-7B1D-4A01-8AE1-880CA36482BF}"/>
              </a:ext>
            </a:extLst>
          </p:cNvPr>
          <p:cNvGrpSpPr/>
          <p:nvPr/>
        </p:nvGrpSpPr>
        <p:grpSpPr>
          <a:xfrm>
            <a:off x="4352549" y="2404979"/>
            <a:ext cx="3409462" cy="1440000"/>
            <a:chOff x="3857" y="747579"/>
            <a:chExt cx="4077959" cy="1096776"/>
          </a:xfrm>
        </p:grpSpPr>
        <p:sp>
          <p:nvSpPr>
            <p:cNvPr id="11" name="Rectangle : coins arrondis 10">
              <a:extLst>
                <a:ext uri="{FF2B5EF4-FFF2-40B4-BE49-F238E27FC236}">
                  <a16:creationId xmlns:a16="http://schemas.microsoft.com/office/drawing/2014/main" id="{A8357A8D-8C85-4C13-9E43-94433BBEE1D7}"/>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 coins arrondis 4">
              <a:extLst>
                <a:ext uri="{FF2B5EF4-FFF2-40B4-BE49-F238E27FC236}">
                  <a16:creationId xmlns:a16="http://schemas.microsoft.com/office/drawing/2014/main" id="{606B716C-10D4-44E8-842B-30678E255FAA}"/>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Sensation de bien-être et plaisir</a:t>
              </a:r>
            </a:p>
            <a:p>
              <a:pPr marL="171450" lvl="1" indent="-171450" algn="l" defTabSz="711200">
                <a:lnSpc>
                  <a:spcPct val="90000"/>
                </a:lnSpc>
                <a:spcBef>
                  <a:spcPct val="0"/>
                </a:spcBef>
                <a:spcAft>
                  <a:spcPct val="15000"/>
                </a:spcAft>
                <a:buChar char="•"/>
              </a:pPr>
              <a:r>
                <a:rPr lang="fr-FR" sz="1600" kern="1200" dirty="0">
                  <a:solidFill>
                    <a:srgbClr val="000000"/>
                  </a:solidFill>
                </a:rPr>
                <a:t>D’autres voies de neurotransmission sont également perturbées</a:t>
              </a:r>
            </a:p>
          </p:txBody>
        </p:sp>
      </p:grpSp>
      <p:sp>
        <p:nvSpPr>
          <p:cNvPr id="16" name="Flèche : en arc 15">
            <a:extLst>
              <a:ext uri="{FF2B5EF4-FFF2-40B4-BE49-F238E27FC236}">
                <a16:creationId xmlns:a16="http://schemas.microsoft.com/office/drawing/2014/main" id="{10CA0599-F70B-4ACE-85C1-D5B53BEB5728}"/>
              </a:ext>
            </a:extLst>
          </p:cNvPr>
          <p:cNvSpPr/>
          <p:nvPr/>
        </p:nvSpPr>
        <p:spPr>
          <a:xfrm>
            <a:off x="6356135" y="1201666"/>
            <a:ext cx="4165780" cy="4165780"/>
          </a:xfrm>
          <a:prstGeom prst="circularArrow">
            <a:avLst>
              <a:gd name="adj1" fmla="val 2411"/>
              <a:gd name="adj2" fmla="val 291632"/>
              <a:gd name="adj3" fmla="val 19532857"/>
              <a:gd name="adj4" fmla="val 12575511"/>
              <a:gd name="adj5" fmla="val 2813"/>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7" name="Groupe 16">
            <a:extLst>
              <a:ext uri="{FF2B5EF4-FFF2-40B4-BE49-F238E27FC236}">
                <a16:creationId xmlns:a16="http://schemas.microsoft.com/office/drawing/2014/main" id="{EA4222EF-BDBE-4FF8-A528-4DB9E1CB89F7}"/>
              </a:ext>
            </a:extLst>
          </p:cNvPr>
          <p:cNvGrpSpPr/>
          <p:nvPr/>
        </p:nvGrpSpPr>
        <p:grpSpPr>
          <a:xfrm>
            <a:off x="439756" y="2381473"/>
            <a:ext cx="3581981" cy="1440000"/>
            <a:chOff x="3857" y="747579"/>
            <a:chExt cx="4077959" cy="1096776"/>
          </a:xfrm>
        </p:grpSpPr>
        <p:sp>
          <p:nvSpPr>
            <p:cNvPr id="18" name="Rectangle : coins arrondis 17">
              <a:extLst>
                <a:ext uri="{FF2B5EF4-FFF2-40B4-BE49-F238E27FC236}">
                  <a16:creationId xmlns:a16="http://schemas.microsoft.com/office/drawing/2014/main" id="{A64F569C-9599-4470-8D29-7F45743F4D52}"/>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 coins arrondis 4">
              <a:extLst>
                <a:ext uri="{FF2B5EF4-FFF2-40B4-BE49-F238E27FC236}">
                  <a16:creationId xmlns:a16="http://schemas.microsoft.com/office/drawing/2014/main" id="{80C6C75E-A885-4A6F-BFCD-1F15395A748F}"/>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rgbClr val="000000"/>
                  </a:solidFill>
                </a:rPr>
                <a:t>S</a:t>
              </a:r>
              <a:r>
                <a:rPr lang="fr-FR" sz="1600" b="0" i="0" kern="1200" dirty="0">
                  <a:solidFill>
                    <a:srgbClr val="000000"/>
                  </a:solidFill>
                  <a:effectLst/>
                </a:rPr>
                <a:t>ensation agréable due à des </a:t>
              </a:r>
              <a:r>
                <a:rPr lang="fr-FR" sz="1600" b="1" i="0" kern="1200" dirty="0">
                  <a:solidFill>
                    <a:srgbClr val="000000"/>
                  </a:solidFill>
                  <a:effectLst/>
                </a:rPr>
                <a:t>modifications électrochimiques</a:t>
              </a:r>
              <a:r>
                <a:rPr lang="fr-FR" sz="1600" b="0" i="0" kern="1200" dirty="0">
                  <a:solidFill>
                    <a:srgbClr val="000000"/>
                  </a:solidFill>
                  <a:effectLst/>
                </a:rPr>
                <a:t> qui se produisent au niveau du cerveau</a:t>
              </a:r>
              <a:endParaRPr lang="fr-FR" sz="1600" kern="1200" dirty="0"/>
            </a:p>
          </p:txBody>
        </p:sp>
      </p:grpSp>
      <p:grpSp>
        <p:nvGrpSpPr>
          <p:cNvPr id="20" name="Groupe 19">
            <a:extLst>
              <a:ext uri="{FF2B5EF4-FFF2-40B4-BE49-F238E27FC236}">
                <a16:creationId xmlns:a16="http://schemas.microsoft.com/office/drawing/2014/main" id="{D9ABFC53-3BA5-4A2E-9F32-60B4AD1D53E2}"/>
              </a:ext>
            </a:extLst>
          </p:cNvPr>
          <p:cNvGrpSpPr/>
          <p:nvPr/>
        </p:nvGrpSpPr>
        <p:grpSpPr>
          <a:xfrm>
            <a:off x="4569413" y="1732262"/>
            <a:ext cx="3409200" cy="749918"/>
            <a:chOff x="1177959" y="1605334"/>
            <a:chExt cx="2173010" cy="749918"/>
          </a:xfrm>
          <a:solidFill>
            <a:schemeClr val="bg1">
              <a:lumMod val="50000"/>
            </a:schemeClr>
          </a:solidFill>
        </p:grpSpPr>
        <p:sp>
          <p:nvSpPr>
            <p:cNvPr id="21" name="Rectangle : coins arrondis 20">
              <a:extLst>
                <a:ext uri="{FF2B5EF4-FFF2-40B4-BE49-F238E27FC236}">
                  <a16:creationId xmlns:a16="http://schemas.microsoft.com/office/drawing/2014/main" id="{CA09E7A9-10C0-4E8C-BB13-60F3A9149B2E}"/>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 coins arrondis 4">
              <a:extLst>
                <a:ext uri="{FF2B5EF4-FFF2-40B4-BE49-F238E27FC236}">
                  <a16:creationId xmlns:a16="http://schemas.microsoft.com/office/drawing/2014/main" id="{85341CEF-4EEB-430C-A798-07513DFE239F}"/>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Libération de dopamine et de sérotonine</a:t>
              </a:r>
              <a:endParaRPr lang="fr-FR" kern="1200" dirty="0">
                <a:solidFill>
                  <a:schemeClr val="bg1"/>
                </a:solidFill>
              </a:endParaRPr>
            </a:p>
          </p:txBody>
        </p:sp>
      </p:grpSp>
      <p:grpSp>
        <p:nvGrpSpPr>
          <p:cNvPr id="23" name="Groupe 22">
            <a:extLst>
              <a:ext uri="{FF2B5EF4-FFF2-40B4-BE49-F238E27FC236}">
                <a16:creationId xmlns:a16="http://schemas.microsoft.com/office/drawing/2014/main" id="{F8FAC846-3A3D-4EDE-A585-75E0E80F3F08}"/>
              </a:ext>
            </a:extLst>
          </p:cNvPr>
          <p:cNvGrpSpPr/>
          <p:nvPr/>
        </p:nvGrpSpPr>
        <p:grpSpPr>
          <a:xfrm>
            <a:off x="7891664" y="2404979"/>
            <a:ext cx="4198423" cy="2844000"/>
            <a:chOff x="3857" y="747579"/>
            <a:chExt cx="4077959" cy="1096776"/>
          </a:xfrm>
        </p:grpSpPr>
        <p:sp>
          <p:nvSpPr>
            <p:cNvPr id="24" name="Rectangle : coins arrondis 23">
              <a:extLst>
                <a:ext uri="{FF2B5EF4-FFF2-40B4-BE49-F238E27FC236}">
                  <a16:creationId xmlns:a16="http://schemas.microsoft.com/office/drawing/2014/main" id="{DC3ABC8F-A48F-4C5B-B32C-EC38A6A889D8}"/>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 coins arrondis 4">
              <a:extLst>
                <a:ext uri="{FF2B5EF4-FFF2-40B4-BE49-F238E27FC236}">
                  <a16:creationId xmlns:a16="http://schemas.microsoft.com/office/drawing/2014/main" id="{26FC8766-3E50-4A69-B8B1-0D9BDE5E4298}"/>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Diminution de la production naturelle de dopamine par l’organisme </a:t>
              </a:r>
            </a:p>
            <a:p>
              <a:pPr marL="171450" lvl="1" indent="-171450" algn="l" defTabSz="711200">
                <a:lnSpc>
                  <a:spcPct val="90000"/>
                </a:lnSpc>
                <a:spcBef>
                  <a:spcPct val="0"/>
                </a:spcBef>
                <a:spcAft>
                  <a:spcPct val="15000"/>
                </a:spcAft>
                <a:buChar char="•"/>
              </a:pPr>
              <a:r>
                <a:rPr lang="fr-FR" sz="1600" b="0" i="0" dirty="0">
                  <a:solidFill>
                    <a:srgbClr val="000000"/>
                  </a:solidFill>
                  <a:effectLst/>
                </a:rPr>
                <a:t>Plaisir obtenu que par l’apport d’une substance extérieure</a:t>
              </a:r>
            </a:p>
            <a:p>
              <a:pPr marL="171450" lvl="1" indent="-171450" algn="l" defTabSz="711200">
                <a:lnSpc>
                  <a:spcPct val="90000"/>
                </a:lnSpc>
                <a:spcBef>
                  <a:spcPct val="0"/>
                </a:spcBef>
                <a:spcAft>
                  <a:spcPct val="15000"/>
                </a:spcAft>
                <a:buChar char="•"/>
              </a:pPr>
              <a:r>
                <a:rPr lang="fr-FR" sz="1600" b="0" i="0" dirty="0">
                  <a:solidFill>
                    <a:srgbClr val="000000"/>
                  </a:solidFill>
                  <a:effectLst/>
                </a:rPr>
                <a:t>Augmentation de la tolérance à cette substance et une sensation de manque à son arrêt de consommation</a:t>
              </a:r>
            </a:p>
            <a:p>
              <a:pPr marL="171450" lvl="1" indent="-171450" defTabSz="711200">
                <a:lnSpc>
                  <a:spcPct val="90000"/>
                </a:lnSpc>
                <a:spcBef>
                  <a:spcPct val="0"/>
                </a:spcBef>
                <a:spcAft>
                  <a:spcPct val="15000"/>
                </a:spcAft>
                <a:buFontTx/>
                <a:buChar char="•"/>
              </a:pPr>
              <a:r>
                <a:rPr lang="fr-FR" sz="1600" i="0" u="none" strike="noStrike" baseline="0" dirty="0">
                  <a:solidFill>
                    <a:srgbClr val="000000"/>
                  </a:solidFill>
                  <a:latin typeface="Calibri" panose="020F0502020204030204" pitchFamily="34" charset="0"/>
                </a:rPr>
                <a:t>L’organisme devient alors moins sensible aux effets de la substance et le consommateur doit augmenter les doses pour obtenir le même niveau de plaisir</a:t>
              </a:r>
            </a:p>
            <a:p>
              <a:pPr marL="0" lvl="1" algn="l" defTabSz="711200">
                <a:lnSpc>
                  <a:spcPct val="90000"/>
                </a:lnSpc>
                <a:spcBef>
                  <a:spcPct val="0"/>
                </a:spcBef>
                <a:spcAft>
                  <a:spcPct val="15000"/>
                </a:spcAft>
              </a:pPr>
              <a:endParaRPr lang="fr-FR" sz="1600" kern="1200" dirty="0"/>
            </a:p>
          </p:txBody>
        </p:sp>
      </p:grpSp>
      <p:grpSp>
        <p:nvGrpSpPr>
          <p:cNvPr id="26" name="Groupe 25">
            <a:extLst>
              <a:ext uri="{FF2B5EF4-FFF2-40B4-BE49-F238E27FC236}">
                <a16:creationId xmlns:a16="http://schemas.microsoft.com/office/drawing/2014/main" id="{06E48282-2342-48BB-8DDA-36511E909B80}"/>
              </a:ext>
            </a:extLst>
          </p:cNvPr>
          <p:cNvGrpSpPr/>
          <p:nvPr/>
        </p:nvGrpSpPr>
        <p:grpSpPr>
          <a:xfrm>
            <a:off x="8561259" y="5161177"/>
            <a:ext cx="3409200" cy="749918"/>
            <a:chOff x="1177959" y="1605334"/>
            <a:chExt cx="2173010" cy="749918"/>
          </a:xfrm>
          <a:solidFill>
            <a:schemeClr val="bg1">
              <a:lumMod val="50000"/>
            </a:schemeClr>
          </a:solidFill>
        </p:grpSpPr>
        <p:sp>
          <p:nvSpPr>
            <p:cNvPr id="27" name="Rectangle : coins arrondis 26">
              <a:extLst>
                <a:ext uri="{FF2B5EF4-FFF2-40B4-BE49-F238E27FC236}">
                  <a16:creationId xmlns:a16="http://schemas.microsoft.com/office/drawing/2014/main" id="{2005F58D-27EC-4D52-9EC9-79D928F7D3D3}"/>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 coins arrondis 4">
              <a:extLst>
                <a:ext uri="{FF2B5EF4-FFF2-40B4-BE49-F238E27FC236}">
                  <a16:creationId xmlns:a16="http://schemas.microsoft.com/office/drawing/2014/main" id="{0B550905-CEEF-4DBD-9381-CDAB0A041CD5}"/>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Usage répété de drogues  </a:t>
              </a:r>
              <a:endParaRPr lang="fr-FR" kern="1200" dirty="0">
                <a:solidFill>
                  <a:schemeClr val="bg1"/>
                </a:solidFill>
              </a:endParaRPr>
            </a:p>
          </p:txBody>
        </p:sp>
      </p:grpSp>
      <p:grpSp>
        <p:nvGrpSpPr>
          <p:cNvPr id="13" name="Groupe 12">
            <a:extLst>
              <a:ext uri="{FF2B5EF4-FFF2-40B4-BE49-F238E27FC236}">
                <a16:creationId xmlns:a16="http://schemas.microsoft.com/office/drawing/2014/main" id="{68988289-7955-4FD7-B04E-FAA04633CE75}"/>
              </a:ext>
            </a:extLst>
          </p:cNvPr>
          <p:cNvGrpSpPr/>
          <p:nvPr/>
        </p:nvGrpSpPr>
        <p:grpSpPr>
          <a:xfrm>
            <a:off x="777681" y="3762614"/>
            <a:ext cx="3409462" cy="749918"/>
            <a:chOff x="1177959" y="1605334"/>
            <a:chExt cx="2173010" cy="749918"/>
          </a:xfrm>
          <a:solidFill>
            <a:schemeClr val="bg1">
              <a:lumMod val="50000"/>
            </a:schemeClr>
          </a:solidFill>
        </p:grpSpPr>
        <p:sp>
          <p:nvSpPr>
            <p:cNvPr id="14" name="Rectangle : coins arrondis 13">
              <a:extLst>
                <a:ext uri="{FF2B5EF4-FFF2-40B4-BE49-F238E27FC236}">
                  <a16:creationId xmlns:a16="http://schemas.microsoft.com/office/drawing/2014/main" id="{808052F4-34FF-492A-A091-8EEA2F1A40EE}"/>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 coins arrondis 4">
              <a:extLst>
                <a:ext uri="{FF2B5EF4-FFF2-40B4-BE49-F238E27FC236}">
                  <a16:creationId xmlns:a16="http://schemas.microsoft.com/office/drawing/2014/main" id="{87CCFCAB-3FAE-4335-9E72-300AD580AE49}"/>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P</a:t>
              </a:r>
              <a:r>
                <a:rPr lang="fr-FR" b="1" i="0" kern="1200" dirty="0">
                  <a:solidFill>
                    <a:schemeClr val="bg1"/>
                  </a:solidFill>
                  <a:effectLst/>
                </a:rPr>
                <a:t>laisir généré</a:t>
              </a:r>
              <a:r>
                <a:rPr lang="fr-FR" b="0" i="0" kern="1200" dirty="0">
                  <a:solidFill>
                    <a:schemeClr val="bg1"/>
                  </a:solidFill>
                  <a:effectLst/>
                </a:rPr>
                <a:t> par la substance consommée ou l’activité pratiquée</a:t>
              </a:r>
              <a:endParaRPr lang="fr-FR" kern="1200" dirty="0">
                <a:solidFill>
                  <a:schemeClr val="bg1"/>
                </a:solidFill>
              </a:endParaRPr>
            </a:p>
          </p:txBody>
        </p:sp>
      </p:grpSp>
      <p:sp>
        <p:nvSpPr>
          <p:cNvPr id="29" name="ZoneTexte 28">
            <a:extLst>
              <a:ext uri="{FF2B5EF4-FFF2-40B4-BE49-F238E27FC236}">
                <a16:creationId xmlns:a16="http://schemas.microsoft.com/office/drawing/2014/main" id="{ED01DCD2-3014-4F17-9930-BC2FDD9BD467}"/>
              </a:ext>
            </a:extLst>
          </p:cNvPr>
          <p:cNvSpPr txBox="1"/>
          <p:nvPr/>
        </p:nvSpPr>
        <p:spPr>
          <a:xfrm>
            <a:off x="461926" y="5964590"/>
            <a:ext cx="11508533" cy="877163"/>
          </a:xfrm>
          <a:prstGeom prst="rect">
            <a:avLst/>
          </a:prstGeom>
          <a:noFill/>
        </p:spPr>
        <p:txBody>
          <a:bodyPr wrap="square">
            <a:spAutoFit/>
          </a:bodyPr>
          <a:lstStyle/>
          <a:p>
            <a:pPr algn="ctr"/>
            <a:r>
              <a:rPr lang="fr-FR" sz="1700" i="0" u="none" strike="noStrike" baseline="0" dirty="0">
                <a:solidFill>
                  <a:srgbClr val="000000"/>
                </a:solidFill>
                <a:latin typeface="Calibri" panose="020F0502020204030204" pitchFamily="34" charset="0"/>
              </a:rPr>
              <a:t>Ces perturbations des réseaux cérébraux finissent par avoir des effets négatifs (anxiété, irritabilité, etc.) </a:t>
            </a:r>
            <a:br>
              <a:rPr lang="fr-FR" sz="1700" i="0" u="none" strike="noStrike" baseline="0" dirty="0">
                <a:solidFill>
                  <a:srgbClr val="000000"/>
                </a:solidFill>
                <a:latin typeface="Calibri" panose="020F0502020204030204" pitchFamily="34" charset="0"/>
              </a:rPr>
            </a:br>
            <a:r>
              <a:rPr lang="fr-FR" sz="1700" i="0" u="none" strike="noStrike" baseline="0" dirty="0">
                <a:solidFill>
                  <a:srgbClr val="000000"/>
                </a:solidFill>
                <a:latin typeface="Calibri" panose="020F0502020204030204" pitchFamily="34" charset="0"/>
              </a:rPr>
              <a:t>qui eux-mêmes poussent la personne à consommer plus pour se sentir soulagée.</a:t>
            </a:r>
          </a:p>
          <a:p>
            <a:pPr algn="ctr"/>
            <a:r>
              <a:rPr lang="fr-FR" sz="1700" i="0" u="none" strike="noStrike" baseline="0" dirty="0">
                <a:solidFill>
                  <a:srgbClr val="000000"/>
                </a:solidFill>
                <a:latin typeface="Calibri" panose="020F0502020204030204" pitchFamily="34" charset="0"/>
                <a:hlinkClick r:id="rId2"/>
              </a:rPr>
              <a:t>https://www.ameli.fr/loire-atlantique/assure/sante/themes/addictions/definition-facteurs-favorisants</a:t>
            </a:r>
            <a:r>
              <a:rPr lang="fr-FR" sz="1700" i="0" u="none" strike="noStrike" baseline="0" dirty="0">
                <a:solidFill>
                  <a:srgbClr val="000000"/>
                </a:solidFill>
                <a:latin typeface="Calibri" panose="020F0502020204030204" pitchFamily="34" charset="0"/>
              </a:rPr>
              <a:t> </a:t>
            </a:r>
          </a:p>
        </p:txBody>
      </p:sp>
      <p:sp>
        <p:nvSpPr>
          <p:cNvPr id="30" name="Titre 1">
            <a:extLst>
              <a:ext uri="{FF2B5EF4-FFF2-40B4-BE49-F238E27FC236}">
                <a16:creationId xmlns:a16="http://schemas.microsoft.com/office/drawing/2014/main" id="{A934CAF3-EF29-631D-BC2F-C7F8B76F0CC9}"/>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Processus à la base de l’addiction </a:t>
            </a:r>
          </a:p>
        </p:txBody>
      </p:sp>
      <p:sp>
        <p:nvSpPr>
          <p:cNvPr id="31" name="Titre 6">
            <a:extLst>
              <a:ext uri="{FF2B5EF4-FFF2-40B4-BE49-F238E27FC236}">
                <a16:creationId xmlns:a16="http://schemas.microsoft.com/office/drawing/2014/main" id="{A4603995-A746-B166-5CDA-179C144EA8DA}"/>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216807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2165A43-8F2F-3C21-820E-7EAEA3810DC8}"/>
              </a:ext>
            </a:extLst>
          </p:cNvPr>
          <p:cNvPicPr>
            <a:picLocks noGrp="1" noChangeAspect="1"/>
          </p:cNvPicPr>
          <p:nvPr>
            <p:ph idx="1"/>
          </p:nvPr>
        </p:nvPicPr>
        <p:blipFill>
          <a:blip r:embed="rId2"/>
          <a:stretch>
            <a:fillRect/>
          </a:stretch>
        </p:blipFill>
        <p:spPr>
          <a:xfrm>
            <a:off x="1556528" y="2786743"/>
            <a:ext cx="3458220" cy="1928918"/>
          </a:xfrm>
          <a:prstGeom prst="rect">
            <a:avLst/>
          </a:prstGeom>
        </p:spPr>
      </p:pic>
      <p:sp>
        <p:nvSpPr>
          <p:cNvPr id="5" name="ZoneTexte 4">
            <a:extLst>
              <a:ext uri="{FF2B5EF4-FFF2-40B4-BE49-F238E27FC236}">
                <a16:creationId xmlns:a16="http://schemas.microsoft.com/office/drawing/2014/main" id="{0E183EFD-D85E-87AE-3483-2D3FDFED2C4B}"/>
              </a:ext>
            </a:extLst>
          </p:cNvPr>
          <p:cNvSpPr txBox="1"/>
          <p:nvPr/>
        </p:nvSpPr>
        <p:spPr>
          <a:xfrm>
            <a:off x="161768" y="5561210"/>
            <a:ext cx="6247741" cy="1077218"/>
          </a:xfrm>
          <a:prstGeom prst="rect">
            <a:avLst/>
          </a:prstGeom>
          <a:noFill/>
        </p:spPr>
        <p:txBody>
          <a:bodyPr wrap="square" rtlCol="0">
            <a:spAutoFit/>
          </a:bodyPr>
          <a:lstStyle/>
          <a:p>
            <a:pPr algn="ctr"/>
            <a:r>
              <a:rPr lang="fr-FR" sz="1600" dirty="0">
                <a:hlinkClick r:id="rId3"/>
              </a:rPr>
              <a:t>https://www.maad-digital.fr/video/systeme-de-recompense-et-addiction</a:t>
            </a:r>
            <a:endParaRPr lang="fr-FR" sz="1600" dirty="0"/>
          </a:p>
          <a:p>
            <a:pPr algn="ctr"/>
            <a:r>
              <a:rPr lang="fr-FR" sz="1600" dirty="0">
                <a:solidFill>
                  <a:srgbClr val="000000"/>
                </a:solidFill>
              </a:rPr>
              <a:t>3’08</a:t>
            </a:r>
          </a:p>
          <a:p>
            <a:pPr algn="ctr"/>
            <a:r>
              <a:rPr lang="fr-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Système de récompense et addiction »</a:t>
            </a:r>
          </a:p>
          <a:p>
            <a:pPr algn="ctr"/>
            <a:endParaRPr lang="fr-FR" sz="1600" dirty="0">
              <a:solidFill>
                <a:srgbClr val="000000"/>
              </a:solidFill>
            </a:endParaRPr>
          </a:p>
        </p:txBody>
      </p:sp>
      <p:sp>
        <p:nvSpPr>
          <p:cNvPr id="6" name="ZoneTexte 5">
            <a:extLst>
              <a:ext uri="{FF2B5EF4-FFF2-40B4-BE49-F238E27FC236}">
                <a16:creationId xmlns:a16="http://schemas.microsoft.com/office/drawing/2014/main" id="{9609D541-8765-5918-327D-A1E7F4066836}"/>
              </a:ext>
            </a:extLst>
          </p:cNvPr>
          <p:cNvSpPr txBox="1"/>
          <p:nvPr/>
        </p:nvSpPr>
        <p:spPr>
          <a:xfrm>
            <a:off x="6688183" y="5569836"/>
            <a:ext cx="5503817" cy="1077218"/>
          </a:xfrm>
          <a:prstGeom prst="rect">
            <a:avLst/>
          </a:prstGeom>
          <a:noFill/>
        </p:spPr>
        <p:txBody>
          <a:bodyPr wrap="square">
            <a:spAutoFit/>
          </a:bodyPr>
          <a:lstStyle/>
          <a:p>
            <a:pPr algn="ctr"/>
            <a:r>
              <a:rPr lang="fr-FR" sz="1600" dirty="0">
                <a:hlinkClick r:id="rId4"/>
              </a:rPr>
              <a:t>https://www.youtube.com/watch?v=HUngLgGRJpo </a:t>
            </a:r>
            <a:br>
              <a:rPr lang="fr-FR" sz="1600" dirty="0"/>
            </a:br>
            <a:r>
              <a:rPr lang="fr-FR" sz="1600" dirty="0"/>
              <a:t>5’05</a:t>
            </a:r>
          </a:p>
          <a:p>
            <a:pPr algn="ctr"/>
            <a:r>
              <a:rPr lang="fr-FR" sz="1600" b="0" i="0" dirty="0">
                <a:solidFill>
                  <a:srgbClr val="030303"/>
                </a:solidFill>
                <a:effectLst/>
              </a:rPr>
              <a:t>Court-métrage de Andreas </a:t>
            </a:r>
            <a:r>
              <a:rPr lang="fr-FR" sz="1600" b="0" i="0" dirty="0" err="1">
                <a:solidFill>
                  <a:srgbClr val="030303"/>
                </a:solidFill>
                <a:effectLst/>
              </a:rPr>
              <a:t>Hykade</a:t>
            </a:r>
            <a:r>
              <a:rPr lang="fr-FR" sz="1600" b="0" i="0" dirty="0">
                <a:solidFill>
                  <a:srgbClr val="030303"/>
                </a:solidFill>
                <a:effectLst/>
              </a:rPr>
              <a:t>. – Addiction « NUGGETS »</a:t>
            </a:r>
            <a:endParaRPr lang="fr-FR" sz="1600" dirty="0">
              <a:ea typeface="Calibri" panose="020F0502020204030204" pitchFamily="34" charset="0"/>
              <a:cs typeface="Times New Roman" panose="02020603050405020304" pitchFamily="18" charset="0"/>
            </a:endParaRPr>
          </a:p>
          <a:p>
            <a:pPr algn="ctr"/>
            <a:endParaRPr lang="fr-FR" sz="1600" dirty="0"/>
          </a:p>
        </p:txBody>
      </p:sp>
      <p:pic>
        <p:nvPicPr>
          <p:cNvPr id="7" name="Espace réservé pour une image  5" descr="L'addiction vue par un court métrage glaçant - YouTube">
            <a:extLst>
              <a:ext uri="{FF2B5EF4-FFF2-40B4-BE49-F238E27FC236}">
                <a16:creationId xmlns:a16="http://schemas.microsoft.com/office/drawing/2014/main" id="{550B3E41-A5B9-6EB8-D7D8-1488D4AEA3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62428" y="2759862"/>
            <a:ext cx="4076132" cy="1984947"/>
          </a:xfrm>
          <a:prstGeom prst="rect">
            <a:avLst/>
          </a:prstGeom>
        </p:spPr>
      </p:pic>
      <p:sp>
        <p:nvSpPr>
          <p:cNvPr id="8" name="Titre 1">
            <a:extLst>
              <a:ext uri="{FF2B5EF4-FFF2-40B4-BE49-F238E27FC236}">
                <a16:creationId xmlns:a16="http://schemas.microsoft.com/office/drawing/2014/main" id="{BBFAE523-9037-D1C9-1CE9-42FA8AF3772D}"/>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Processus à la base de l’addiction </a:t>
            </a:r>
          </a:p>
        </p:txBody>
      </p:sp>
      <p:sp>
        <p:nvSpPr>
          <p:cNvPr id="9" name="Titre 6">
            <a:extLst>
              <a:ext uri="{FF2B5EF4-FFF2-40B4-BE49-F238E27FC236}">
                <a16:creationId xmlns:a16="http://schemas.microsoft.com/office/drawing/2014/main" id="{C9AA228E-00C2-B2C8-2D62-D3B7D95DB7E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101370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F96E91E-53F9-4124-A2BD-6DF93F01D11B}"/>
              </a:ext>
            </a:extLst>
          </p:cNvPr>
          <p:cNvSpPr>
            <a:spLocks noGrp="1"/>
          </p:cNvSpPr>
          <p:nvPr>
            <p:ph idx="1"/>
          </p:nvPr>
        </p:nvSpPr>
        <p:spPr>
          <a:xfrm>
            <a:off x="838200" y="1990928"/>
            <a:ext cx="11074661" cy="378410"/>
          </a:xfrm>
        </p:spPr>
        <p:txBody>
          <a:bodyPr>
            <a:noAutofit/>
          </a:bodyPr>
          <a:lstStyle/>
          <a:p>
            <a:pPr marL="0" indent="0">
              <a:buNone/>
            </a:pPr>
            <a:r>
              <a:rPr lang="fr-FR" altLang="fr-FR" sz="1600" b="1" dirty="0">
                <a:solidFill>
                  <a:srgbClr val="000000"/>
                </a:solidFill>
                <a:latin typeface="+mn-lt"/>
                <a:cs typeface="Calibri Light" panose="020F0302020204030204" pitchFamily="34" charset="0"/>
              </a:rPr>
              <a:t>INTERACTIONS : Produits (P) x Individu (I) x Environnement (E) : Dr </a:t>
            </a:r>
            <a:r>
              <a:rPr lang="fr-FR" altLang="fr-FR" sz="1600" b="1" dirty="0" err="1">
                <a:solidFill>
                  <a:srgbClr val="000000"/>
                </a:solidFill>
                <a:latin typeface="+mn-lt"/>
                <a:cs typeface="Calibri Light" panose="020F0302020204030204" pitchFamily="34" charset="0"/>
              </a:rPr>
              <a:t>Olievenstein</a:t>
            </a:r>
            <a:endParaRPr lang="fr-FR" sz="1600" b="1" dirty="0">
              <a:solidFill>
                <a:srgbClr val="000000"/>
              </a:solidFill>
              <a:latin typeface="+mn-lt"/>
            </a:endParaRPr>
          </a:p>
        </p:txBody>
      </p:sp>
      <p:sp>
        <p:nvSpPr>
          <p:cNvPr id="10" name="Rectangle 3">
            <a:extLst>
              <a:ext uri="{FF2B5EF4-FFF2-40B4-BE49-F238E27FC236}">
                <a16:creationId xmlns:a16="http://schemas.microsoft.com/office/drawing/2014/main" id="{C20DA214-5218-40A4-B6A4-2D992BF1B9AC}"/>
              </a:ext>
            </a:extLst>
          </p:cNvPr>
          <p:cNvSpPr txBox="1">
            <a:spLocks noChangeArrowheads="1"/>
          </p:cNvSpPr>
          <p:nvPr/>
        </p:nvSpPr>
        <p:spPr>
          <a:xfrm>
            <a:off x="943167" y="2598789"/>
            <a:ext cx="4490535" cy="1595481"/>
          </a:xfrm>
          <a:prstGeom prst="rect">
            <a:avLst/>
          </a:prstGeom>
          <a:solidFill>
            <a:schemeClr val="bg1">
              <a:lumMod val="85000"/>
            </a:schemeClr>
          </a:solidFill>
          <a:ln>
            <a:noFill/>
            <a:miter lim="800000"/>
            <a:headEnd/>
            <a:tailEnd/>
          </a:ln>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3000" b="1" i="0" kern="1200">
                <a:solidFill>
                  <a:schemeClr val="accent3"/>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altLang="fr-FR" sz="1400" dirty="0">
                <a:solidFill>
                  <a:srgbClr val="000000"/>
                </a:solidFill>
              </a:rPr>
              <a:t>P = Facteurs de risques liés au Produit et </a:t>
            </a:r>
            <a:r>
              <a:rPr lang="fr-FR" altLang="fr-FR" sz="1400" dirty="0">
                <a:solidFill>
                  <a:srgbClr val="000000"/>
                </a:solidFill>
                <a:sym typeface="Wingdings 2" panose="05020102010507070707" pitchFamily="18" charset="2"/>
              </a:rPr>
              <a:t>modalité de consommation </a:t>
            </a:r>
          </a:p>
          <a:p>
            <a:r>
              <a:rPr lang="fr-FR" altLang="fr-FR" sz="1400" b="0" dirty="0">
                <a:solidFill>
                  <a:srgbClr val="000000"/>
                </a:solidFill>
                <a:sym typeface="Wingdings 2" panose="05020102010507070707" pitchFamily="18" charset="2"/>
              </a:rPr>
              <a:t></a:t>
            </a:r>
            <a:r>
              <a:rPr lang="fr-FR" altLang="fr-FR" sz="1400" b="0" dirty="0">
                <a:solidFill>
                  <a:srgbClr val="000000"/>
                </a:solidFill>
              </a:rPr>
              <a:t> Dépendance  ….</a:t>
            </a:r>
            <a:r>
              <a:rPr lang="fr-FR" altLang="fr-FR" sz="1400" b="0" dirty="0">
                <a:solidFill>
                  <a:srgbClr val="000000"/>
                </a:solidFill>
                <a:sym typeface="Wingdings 2" panose="05020102010507070707" pitchFamily="18" charset="2"/>
              </a:rPr>
              <a:t> +/- </a:t>
            </a:r>
            <a:r>
              <a:rPr lang="fr-FR" altLang="fr-FR" sz="1400" b="0" dirty="0">
                <a:solidFill>
                  <a:srgbClr val="000000"/>
                </a:solidFill>
              </a:rPr>
              <a:t>Complications sanitaires  psychologiques et sociales </a:t>
            </a:r>
            <a:endParaRPr lang="fr-FR" altLang="fr-FR" sz="1400" b="0" dirty="0">
              <a:solidFill>
                <a:srgbClr val="000000"/>
              </a:solidFill>
              <a:sym typeface="Wingdings 2" panose="05020102010507070707" pitchFamily="18" charset="2"/>
            </a:endParaRPr>
          </a:p>
          <a:p>
            <a:r>
              <a:rPr lang="fr-FR" altLang="fr-FR" sz="1400" b="0" dirty="0">
                <a:solidFill>
                  <a:srgbClr val="000000"/>
                </a:solidFill>
                <a:sym typeface="Wingdings 2" panose="05020102010507070707" pitchFamily="18" charset="2"/>
              </a:rPr>
              <a:t></a:t>
            </a:r>
            <a:r>
              <a:rPr lang="fr-FR" altLang="fr-FR" sz="1400" b="0" dirty="0">
                <a:solidFill>
                  <a:srgbClr val="000000"/>
                </a:solidFill>
              </a:rPr>
              <a:t> Statut social du produit, disponibilité </a:t>
            </a:r>
          </a:p>
        </p:txBody>
      </p:sp>
      <p:sp>
        <p:nvSpPr>
          <p:cNvPr id="11" name="Rectangle 4">
            <a:extLst>
              <a:ext uri="{FF2B5EF4-FFF2-40B4-BE49-F238E27FC236}">
                <a16:creationId xmlns:a16="http://schemas.microsoft.com/office/drawing/2014/main" id="{9D1A8140-38A2-4254-84E0-86097D0475A8}"/>
              </a:ext>
            </a:extLst>
          </p:cNvPr>
          <p:cNvSpPr>
            <a:spLocks noChangeArrowheads="1"/>
          </p:cNvSpPr>
          <p:nvPr/>
        </p:nvSpPr>
        <p:spPr bwMode="auto">
          <a:xfrm>
            <a:off x="5834081" y="2555751"/>
            <a:ext cx="6149537" cy="1638519"/>
          </a:xfrm>
          <a:prstGeom prst="rect">
            <a:avLst/>
          </a:prstGeom>
          <a:solidFill>
            <a:schemeClr val="bg1">
              <a:lumMod val="85000"/>
            </a:schemeClr>
          </a:solidFill>
          <a:ln w="9525">
            <a:noFill/>
            <a:miter lim="800000"/>
            <a:headEnd/>
            <a:tailEnd/>
          </a:ln>
          <a:effec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fontAlgn="base">
              <a:spcBef>
                <a:spcPct val="20000"/>
              </a:spcBef>
              <a:spcAft>
                <a:spcPct val="0"/>
              </a:spcAft>
              <a:buChar char="»"/>
              <a:defRPr sz="1600">
                <a:solidFill>
                  <a:schemeClr val="tx1"/>
                </a:solidFill>
                <a:latin typeface="Arial" panose="020B0604020202020204" pitchFamily="34" charset="0"/>
              </a:defRPr>
            </a:lvl6pPr>
            <a:lvl7pPr marL="2971800" indent="-228600" fontAlgn="base">
              <a:spcBef>
                <a:spcPct val="20000"/>
              </a:spcBef>
              <a:spcAft>
                <a:spcPct val="0"/>
              </a:spcAft>
              <a:buChar char="»"/>
              <a:defRPr sz="1600">
                <a:solidFill>
                  <a:schemeClr val="tx1"/>
                </a:solidFill>
                <a:latin typeface="Arial" panose="020B0604020202020204" pitchFamily="34" charset="0"/>
              </a:defRPr>
            </a:lvl7pPr>
            <a:lvl8pPr marL="3429000" indent="-228600" fontAlgn="base">
              <a:spcBef>
                <a:spcPct val="20000"/>
              </a:spcBef>
              <a:spcAft>
                <a:spcPct val="0"/>
              </a:spcAft>
              <a:buChar char="»"/>
              <a:defRPr sz="1600">
                <a:solidFill>
                  <a:schemeClr val="tx1"/>
                </a:solidFill>
                <a:latin typeface="Arial" panose="020B0604020202020204" pitchFamily="34" charset="0"/>
              </a:defRPr>
            </a:lvl8pPr>
            <a:lvl9pPr marL="3886200" indent="-228600" fontAlgn="base">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fr-FR" altLang="fr-FR" sz="1400" b="1" dirty="0">
                <a:solidFill>
                  <a:srgbClr val="000000"/>
                </a:solidFill>
                <a:latin typeface="Calibri" panose="020F0502020204030204" pitchFamily="34" charset="0"/>
                <a:cs typeface="Calibri" panose="020F0502020204030204" pitchFamily="34" charset="0"/>
              </a:rPr>
              <a:t>I</a:t>
            </a:r>
            <a:r>
              <a:rPr kumimoji="0" lang="fr-FR" altLang="fr-FR"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Facteurs Individuels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vulnérabilité et de résistance)</a:t>
            </a:r>
            <a:endPar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endParaRPr>
          </a:p>
          <a:p>
            <a:pPr marL="0" marR="0" lvl="0" indent="0" algn="l" defTabSz="914400" rtl="0" eaLnBrk="1" fontAlgn="auto" latinLnBrk="0" hangingPunct="1">
              <a:lnSpc>
                <a:spcPct val="100000"/>
              </a:lnSpc>
              <a:spcBef>
                <a:spcPct val="20000"/>
              </a:spcBef>
              <a:spcAft>
                <a:spcPts val="0"/>
              </a:spcAft>
              <a:buClrTx/>
              <a:buSzTx/>
              <a:buNone/>
              <a:tabLst/>
              <a:defRPr/>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	- </a:t>
            </a:r>
            <a:r>
              <a:rPr kumimoji="0" lang="fr-FR" altLang="fr-F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génétiques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biologiques               </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psychologiques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psychiatriques</a:t>
            </a:r>
          </a:p>
        </p:txBody>
      </p:sp>
      <p:sp>
        <p:nvSpPr>
          <p:cNvPr id="12" name="Rectangle 5">
            <a:extLst>
              <a:ext uri="{FF2B5EF4-FFF2-40B4-BE49-F238E27FC236}">
                <a16:creationId xmlns:a16="http://schemas.microsoft.com/office/drawing/2014/main" id="{5E1E4A94-4398-4C0C-BC44-537F79DC672F}"/>
              </a:ext>
            </a:extLst>
          </p:cNvPr>
          <p:cNvSpPr txBox="1">
            <a:spLocks noChangeArrowheads="1"/>
          </p:cNvSpPr>
          <p:nvPr/>
        </p:nvSpPr>
        <p:spPr>
          <a:xfrm>
            <a:off x="1980237" y="4423721"/>
            <a:ext cx="7200000" cy="1721813"/>
          </a:xfrm>
          <a:prstGeom prst="rect">
            <a:avLst/>
          </a:prstGeom>
          <a:solidFill>
            <a:schemeClr val="bg1">
              <a:lumMod val="85000"/>
            </a:schemeClr>
          </a:solidFill>
          <a:ln>
            <a:noFill/>
            <a:miter lim="800000"/>
            <a:headEnd/>
            <a:tailEn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fr-FR" sz="1400" b="1" dirty="0">
                <a:solidFill>
                  <a:srgbClr val="000000"/>
                </a:solidFill>
                <a:latin typeface="Calibri" panose="020F0502020204030204" pitchFamily="34" charset="0"/>
                <a:cs typeface="Calibri" panose="020F0502020204030204" pitchFamily="34" charset="0"/>
              </a:rPr>
              <a:t>E = Facteurs d’Environnement</a:t>
            </a:r>
            <a:endParaRPr lang="fr-FR" altLang="fr-FR" sz="1400" b="1"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a:p>
            <a:pPr marL="0" indent="0">
              <a:buNone/>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a:t>
            </a:r>
            <a:r>
              <a:rPr lang="fr-FR" altLang="fr-FR" sz="1400" dirty="0">
                <a:solidFill>
                  <a:srgbClr val="000000"/>
                </a:solidFill>
                <a:latin typeface="Calibri" panose="020F0502020204030204" pitchFamily="34" charset="0"/>
                <a:cs typeface="Calibri" panose="020F0502020204030204" pitchFamily="34" charset="0"/>
              </a:rPr>
              <a:t> </a:t>
            </a:r>
            <a:r>
              <a:rPr lang="fr-FR" altLang="fr-FR" sz="1400" i="1" dirty="0">
                <a:solidFill>
                  <a:srgbClr val="000000"/>
                </a:solidFill>
                <a:latin typeface="Calibri" panose="020F0502020204030204" pitchFamily="34" charset="0"/>
                <a:cs typeface="Calibri" panose="020F0502020204030204" pitchFamily="34" charset="0"/>
              </a:rPr>
              <a:t>Familiaux</a:t>
            </a:r>
            <a:r>
              <a:rPr lang="fr-FR" altLang="fr-FR" sz="1400" dirty="0">
                <a:solidFill>
                  <a:srgbClr val="000000"/>
                </a:solidFill>
                <a:latin typeface="Calibri" panose="020F0502020204030204" pitchFamily="34" charset="0"/>
                <a:cs typeface="Calibri" panose="020F0502020204030204" pitchFamily="34" charset="0"/>
              </a:rPr>
              <a:t> :</a:t>
            </a:r>
          </a:p>
          <a:p>
            <a:pPr lvl="1">
              <a:lnSpc>
                <a:spcPct val="100000"/>
              </a:lnSpc>
              <a:spcBef>
                <a:spcPts val="0"/>
              </a:spcBef>
            </a:pPr>
            <a:r>
              <a:rPr lang="fr-FR" altLang="fr-FR" sz="1400" dirty="0">
                <a:solidFill>
                  <a:srgbClr val="000000"/>
                </a:solidFill>
                <a:latin typeface="Calibri" panose="020F0502020204030204" pitchFamily="34" charset="0"/>
                <a:cs typeface="Calibri" panose="020F0502020204030204" pitchFamily="34" charset="0"/>
              </a:rPr>
              <a:t>Fonctionnement familial,</a:t>
            </a:r>
          </a:p>
          <a:p>
            <a:pPr lvl="1">
              <a:lnSpc>
                <a:spcPct val="100000"/>
              </a:lnSpc>
              <a:spcBef>
                <a:spcPts val="0"/>
              </a:spcBef>
            </a:pPr>
            <a:r>
              <a:rPr lang="fr-FR" altLang="fr-FR" sz="1400" dirty="0">
                <a:solidFill>
                  <a:srgbClr val="000000"/>
                </a:solidFill>
                <a:latin typeface="Calibri" panose="020F0502020204030204" pitchFamily="34" charset="0"/>
                <a:cs typeface="Calibri" panose="020F0502020204030204" pitchFamily="34" charset="0"/>
              </a:rPr>
              <a:t>Consommation familiale.</a:t>
            </a:r>
            <a:endPar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a:p>
            <a:pPr marL="0" indent="0">
              <a:buNone/>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a:t>
            </a:r>
            <a:r>
              <a:rPr lang="fr-FR" altLang="fr-FR" sz="1400" dirty="0">
                <a:solidFill>
                  <a:srgbClr val="000000"/>
                </a:solidFill>
                <a:latin typeface="Calibri" panose="020F0502020204030204" pitchFamily="34" charset="0"/>
                <a:cs typeface="Calibri" panose="020F0502020204030204" pitchFamily="34" charset="0"/>
              </a:rPr>
              <a:t> </a:t>
            </a:r>
            <a:r>
              <a:rPr lang="fr-FR" altLang="fr-FR" sz="1400" i="1" dirty="0">
                <a:solidFill>
                  <a:srgbClr val="000000"/>
                </a:solidFill>
                <a:latin typeface="Calibri" panose="020F0502020204030204" pitchFamily="34" charset="0"/>
                <a:cs typeface="Calibri" panose="020F0502020204030204" pitchFamily="34" charset="0"/>
              </a:rPr>
              <a:t>Sociaux</a:t>
            </a:r>
            <a:r>
              <a:rPr lang="fr-FR" altLang="fr-FR" sz="1400" dirty="0">
                <a:solidFill>
                  <a:srgbClr val="000000"/>
                </a:solidFill>
                <a:latin typeface="Calibri" panose="020F0502020204030204" pitchFamily="34" charset="0"/>
                <a:cs typeface="Calibri" panose="020F0502020204030204" pitchFamily="34" charset="0"/>
              </a:rPr>
              <a:t> :</a:t>
            </a:r>
          </a:p>
          <a:p>
            <a:pPr lvl="1">
              <a:spcBef>
                <a:spcPts val="0"/>
              </a:spcBef>
            </a:pPr>
            <a:r>
              <a:rPr lang="fr-FR" altLang="fr-FR" sz="1400" dirty="0">
                <a:solidFill>
                  <a:srgbClr val="000000"/>
                </a:solidFill>
                <a:latin typeface="Calibri" panose="020F0502020204030204" pitchFamily="34" charset="0"/>
                <a:cs typeface="Calibri" panose="020F0502020204030204" pitchFamily="34" charset="0"/>
              </a:rPr>
              <a:t>Exposition : consommation nationale, par âge, sexe, groupe social, copains,</a:t>
            </a:r>
          </a:p>
          <a:p>
            <a:pPr lvl="1">
              <a:spcBef>
                <a:spcPts val="0"/>
              </a:spcBef>
            </a:pPr>
            <a:r>
              <a:rPr lang="fr-FR" altLang="fr-FR" sz="1400" dirty="0">
                <a:solidFill>
                  <a:srgbClr val="000000"/>
                </a:solidFill>
                <a:latin typeface="Calibri" panose="020F0502020204030204" pitchFamily="34" charset="0"/>
                <a:cs typeface="Calibri" panose="020F0502020204030204" pitchFamily="34" charset="0"/>
              </a:rPr>
              <a:t>Marginalité. Situation sociale précaire, immigration.</a:t>
            </a:r>
            <a:endPar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p:txBody>
      </p:sp>
      <p:sp>
        <p:nvSpPr>
          <p:cNvPr id="14" name="ZoneTexte 13">
            <a:extLst>
              <a:ext uri="{FF2B5EF4-FFF2-40B4-BE49-F238E27FC236}">
                <a16:creationId xmlns:a16="http://schemas.microsoft.com/office/drawing/2014/main" id="{F626E467-18A2-42BD-9996-63B461682D0B}"/>
              </a:ext>
            </a:extLst>
          </p:cNvPr>
          <p:cNvSpPr txBox="1"/>
          <p:nvPr/>
        </p:nvSpPr>
        <p:spPr>
          <a:xfrm>
            <a:off x="8250870" y="2587272"/>
            <a:ext cx="4120681" cy="1600438"/>
          </a:xfrm>
          <a:prstGeom prst="rect">
            <a:avLst/>
          </a:prstGeom>
          <a:noFill/>
        </p:spPr>
        <p:txBody>
          <a:bodyPr wrap="square" rtlCol="0">
            <a:spAutoFit/>
          </a:bodyPr>
          <a:lstStyle/>
          <a:p>
            <a:pPr lvl="0"/>
            <a:r>
              <a:rPr lang="fr-FR" sz="1400" dirty="0">
                <a:solidFill>
                  <a:srgbClr val="000000"/>
                </a:solidFill>
                <a:latin typeface="Calibri" panose="020F0502020204030204" pitchFamily="34" charset="0"/>
                <a:cs typeface="Calibri" panose="020F0502020204030204" pitchFamily="34" charset="0"/>
              </a:rPr>
              <a:t>La présence de traits de personnalité</a:t>
            </a:r>
          </a:p>
          <a:p>
            <a:pPr marL="85725" lvl="0"/>
            <a:r>
              <a:rPr lang="fr-FR" sz="1400" dirty="0">
                <a:solidFill>
                  <a:srgbClr val="000000"/>
                </a:solidFill>
                <a:latin typeface="Calibri" panose="020F0502020204030204" pitchFamily="34" charset="0"/>
                <a:cs typeface="Calibri" panose="020F0502020204030204" pitchFamily="34" charset="0"/>
              </a:rPr>
              <a:t>- Recherche de sensations, de nouveauté</a:t>
            </a:r>
          </a:p>
          <a:p>
            <a:pPr marL="85725" lvl="0"/>
            <a:r>
              <a:rPr lang="fr-FR" sz="1400" dirty="0">
                <a:solidFill>
                  <a:srgbClr val="000000"/>
                </a:solidFill>
                <a:latin typeface="Calibri" panose="020F0502020204030204" pitchFamily="34" charset="0"/>
                <a:cs typeface="Calibri" panose="020F0502020204030204" pitchFamily="34" charset="0"/>
              </a:rPr>
              <a:t>- Faible évitement du danger</a:t>
            </a:r>
          </a:p>
          <a:p>
            <a:pPr marL="85725" lvl="0"/>
            <a:r>
              <a:rPr lang="fr-FR" sz="1400" dirty="0">
                <a:solidFill>
                  <a:srgbClr val="000000"/>
                </a:solidFill>
                <a:latin typeface="Calibri" panose="020F0502020204030204" pitchFamily="34" charset="0"/>
                <a:cs typeface="Calibri" panose="020F0502020204030204" pitchFamily="34" charset="0"/>
              </a:rPr>
              <a:t>- Faible estime de soi</a:t>
            </a:r>
          </a:p>
          <a:p>
            <a:pPr marL="85725" lvl="0"/>
            <a:r>
              <a:rPr lang="fr-FR" sz="1400" dirty="0">
                <a:solidFill>
                  <a:srgbClr val="000000"/>
                </a:solidFill>
                <a:latin typeface="Calibri" panose="020F0502020204030204" pitchFamily="34" charset="0"/>
                <a:cs typeface="Calibri" panose="020F0502020204030204" pitchFamily="34" charset="0"/>
              </a:rPr>
              <a:t>- Réactions émotionnelles </a:t>
            </a:r>
            <a:r>
              <a:rPr lang="fr-FR" sz="1100" dirty="0">
                <a:solidFill>
                  <a:srgbClr val="000000"/>
                </a:solidFill>
                <a:latin typeface="Calibri" panose="020F0502020204030204" pitchFamily="34" charset="0"/>
                <a:cs typeface="Calibri" panose="020F0502020204030204" pitchFamily="34" charset="0"/>
              </a:rPr>
              <a:t>(impulsivité, hyperactivité…)</a:t>
            </a:r>
          </a:p>
          <a:p>
            <a:pPr marL="85725" lvl="0"/>
            <a:r>
              <a:rPr lang="fr-FR" sz="1400" dirty="0">
                <a:solidFill>
                  <a:srgbClr val="000000"/>
                </a:solidFill>
                <a:latin typeface="Calibri" panose="020F0502020204030204" pitchFamily="34" charset="0"/>
                <a:cs typeface="Calibri" panose="020F0502020204030204" pitchFamily="34" charset="0"/>
              </a:rPr>
              <a:t>- Difficultés relationnelles</a:t>
            </a:r>
          </a:p>
          <a:p>
            <a:pPr marL="85725" lvl="0"/>
            <a:r>
              <a:rPr lang="fr-FR" sz="1400" dirty="0">
                <a:solidFill>
                  <a:srgbClr val="000000"/>
                </a:solidFill>
                <a:latin typeface="Calibri" panose="020F0502020204030204" pitchFamily="34" charset="0"/>
                <a:cs typeface="Calibri" panose="020F0502020204030204" pitchFamily="34" charset="0"/>
              </a:rPr>
              <a:t>- Troubles anxieux, syndrome dépressif</a:t>
            </a:r>
          </a:p>
        </p:txBody>
      </p:sp>
      <p:sp>
        <p:nvSpPr>
          <p:cNvPr id="15" name="AutoShape 8">
            <a:extLst>
              <a:ext uri="{FF2B5EF4-FFF2-40B4-BE49-F238E27FC236}">
                <a16:creationId xmlns:a16="http://schemas.microsoft.com/office/drawing/2014/main" id="{C627FF4A-24D9-475C-8C9F-9123301FE0D5}"/>
              </a:ext>
            </a:extLst>
          </p:cNvPr>
          <p:cNvSpPr>
            <a:spLocks noChangeArrowheads="1"/>
          </p:cNvSpPr>
          <p:nvPr/>
        </p:nvSpPr>
        <p:spPr bwMode="auto">
          <a:xfrm rot="7696558">
            <a:off x="5354042" y="4238054"/>
            <a:ext cx="937429" cy="224343"/>
          </a:xfrm>
          <a:prstGeom prst="leftRightArrow">
            <a:avLst>
              <a:gd name="adj1" fmla="val 50000"/>
              <a:gd name="adj2" fmla="val 63684"/>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utoShape 7">
            <a:extLst>
              <a:ext uri="{FF2B5EF4-FFF2-40B4-BE49-F238E27FC236}">
                <a16:creationId xmlns:a16="http://schemas.microsoft.com/office/drawing/2014/main" id="{D8B37FFE-B080-4447-B4EF-8BD164EEFE59}"/>
              </a:ext>
            </a:extLst>
          </p:cNvPr>
          <p:cNvSpPr>
            <a:spLocks noChangeArrowheads="1"/>
          </p:cNvSpPr>
          <p:nvPr/>
        </p:nvSpPr>
        <p:spPr bwMode="auto">
          <a:xfrm rot="3103461">
            <a:off x="4701318" y="4220327"/>
            <a:ext cx="975185" cy="227932"/>
          </a:xfrm>
          <a:prstGeom prst="leftRightArrow">
            <a:avLst>
              <a:gd name="adj1" fmla="val 50000"/>
              <a:gd name="adj2" fmla="val 64248"/>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7">
            <a:extLst>
              <a:ext uri="{FF2B5EF4-FFF2-40B4-BE49-F238E27FC236}">
                <a16:creationId xmlns:a16="http://schemas.microsoft.com/office/drawing/2014/main" id="{F7496492-3365-420E-88C8-778E2D1E6EE2}"/>
              </a:ext>
            </a:extLst>
          </p:cNvPr>
          <p:cNvSpPr>
            <a:spLocks noChangeArrowheads="1"/>
          </p:cNvSpPr>
          <p:nvPr/>
        </p:nvSpPr>
        <p:spPr bwMode="auto">
          <a:xfrm>
            <a:off x="5092645" y="3192896"/>
            <a:ext cx="975185" cy="227932"/>
          </a:xfrm>
          <a:prstGeom prst="leftRightArrow">
            <a:avLst>
              <a:gd name="adj1" fmla="val 50000"/>
              <a:gd name="adj2" fmla="val 64248"/>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itre 1">
            <a:extLst>
              <a:ext uri="{FF2B5EF4-FFF2-40B4-BE49-F238E27FC236}">
                <a16:creationId xmlns:a16="http://schemas.microsoft.com/office/drawing/2014/main" id="{ED110FB4-3BCB-BADF-B3AF-F385C03A841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Facteurs de risques de développer une addiction</a:t>
            </a:r>
          </a:p>
        </p:txBody>
      </p:sp>
      <p:sp>
        <p:nvSpPr>
          <p:cNvPr id="19" name="Titre 6">
            <a:extLst>
              <a:ext uri="{FF2B5EF4-FFF2-40B4-BE49-F238E27FC236}">
                <a16:creationId xmlns:a16="http://schemas.microsoft.com/office/drawing/2014/main" id="{A2245A09-EC7C-A402-90F5-D0591A84D96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0" name="ZoneTexte 19">
            <a:extLst>
              <a:ext uri="{FF2B5EF4-FFF2-40B4-BE49-F238E27FC236}">
                <a16:creationId xmlns:a16="http://schemas.microsoft.com/office/drawing/2014/main" id="{5A93318C-3189-01F7-A4C9-76E14CE412D4}"/>
              </a:ext>
            </a:extLst>
          </p:cNvPr>
          <p:cNvSpPr txBox="1"/>
          <p:nvPr/>
        </p:nvSpPr>
        <p:spPr>
          <a:xfrm>
            <a:off x="838200" y="1180116"/>
            <a:ext cx="11145418" cy="646331"/>
          </a:xfrm>
          <a:prstGeom prst="rect">
            <a:avLst/>
          </a:prstGeom>
          <a:noFill/>
        </p:spPr>
        <p:txBody>
          <a:bodyPr wrap="square">
            <a:spAutoFit/>
          </a:bodyPr>
          <a:lstStyle/>
          <a:p>
            <a:pPr marL="0" indent="0">
              <a:buNone/>
            </a:pPr>
            <a:r>
              <a:rPr lang="fr-FR" dirty="0">
                <a:solidFill>
                  <a:srgbClr val="000000"/>
                </a:solidFill>
              </a:rPr>
              <a:t>Les facteurs influençant l’expérience liée à l’usage d’un produit psychoactif proviennent de la substance, de l’individu et du contexte</a:t>
            </a:r>
          </a:p>
        </p:txBody>
      </p:sp>
    </p:spTree>
    <p:extLst>
      <p:ext uri="{BB962C8B-B14F-4D97-AF65-F5344CB8AC3E}">
        <p14:creationId xmlns:p14="http://schemas.microsoft.com/office/powerpoint/2010/main" val="287369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ED110FB4-3BCB-BADF-B3AF-F385C03A841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Facteurs de risques de développer une addiction</a:t>
            </a:r>
          </a:p>
        </p:txBody>
      </p:sp>
      <p:sp>
        <p:nvSpPr>
          <p:cNvPr id="19" name="Titre 6">
            <a:extLst>
              <a:ext uri="{FF2B5EF4-FFF2-40B4-BE49-F238E27FC236}">
                <a16:creationId xmlns:a16="http://schemas.microsoft.com/office/drawing/2014/main" id="{A2245A09-EC7C-A402-90F5-D0591A84D96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0" name="ZoneTexte 19">
            <a:extLst>
              <a:ext uri="{FF2B5EF4-FFF2-40B4-BE49-F238E27FC236}">
                <a16:creationId xmlns:a16="http://schemas.microsoft.com/office/drawing/2014/main" id="{5A93318C-3189-01F7-A4C9-76E14CE412D4}"/>
              </a:ext>
            </a:extLst>
          </p:cNvPr>
          <p:cNvSpPr txBox="1"/>
          <p:nvPr/>
        </p:nvSpPr>
        <p:spPr>
          <a:xfrm>
            <a:off x="838200" y="1180116"/>
            <a:ext cx="11145418" cy="369332"/>
          </a:xfrm>
          <a:prstGeom prst="rect">
            <a:avLst/>
          </a:prstGeom>
          <a:noFill/>
        </p:spPr>
        <p:txBody>
          <a:bodyPr wrap="square">
            <a:spAutoFit/>
          </a:bodyPr>
          <a:lstStyle/>
          <a:p>
            <a:pPr marL="0" indent="0">
              <a:buNone/>
            </a:pPr>
            <a:r>
              <a:rPr lang="fr-FR" dirty="0">
                <a:solidFill>
                  <a:srgbClr val="000000"/>
                </a:solidFill>
              </a:rPr>
              <a:t>Les facteurs influençant l’expérience liée à la substance : « Le produit tabac »</a:t>
            </a:r>
          </a:p>
        </p:txBody>
      </p:sp>
      <p:pic>
        <p:nvPicPr>
          <p:cNvPr id="7" name="Image 6">
            <a:extLst>
              <a:ext uri="{FF2B5EF4-FFF2-40B4-BE49-F238E27FC236}">
                <a16:creationId xmlns:a16="http://schemas.microsoft.com/office/drawing/2014/main" id="{7BF732F0-C4E8-D25D-6598-CE65F6063305}"/>
              </a:ext>
            </a:extLst>
          </p:cNvPr>
          <p:cNvPicPr>
            <a:picLocks noChangeAspect="1"/>
          </p:cNvPicPr>
          <p:nvPr/>
        </p:nvPicPr>
        <p:blipFill>
          <a:blip r:embed="rId2"/>
          <a:stretch>
            <a:fillRect/>
          </a:stretch>
        </p:blipFill>
        <p:spPr>
          <a:xfrm>
            <a:off x="8211524" y="828384"/>
            <a:ext cx="3772094" cy="5664491"/>
          </a:xfrm>
          <a:prstGeom prst="rect">
            <a:avLst/>
          </a:prstGeom>
        </p:spPr>
      </p:pic>
      <p:sp>
        <p:nvSpPr>
          <p:cNvPr id="8" name="ZoneTexte 7">
            <a:extLst>
              <a:ext uri="{FF2B5EF4-FFF2-40B4-BE49-F238E27FC236}">
                <a16:creationId xmlns:a16="http://schemas.microsoft.com/office/drawing/2014/main" id="{69509624-B7C6-868A-A197-43FF14EC8D2C}"/>
              </a:ext>
            </a:extLst>
          </p:cNvPr>
          <p:cNvSpPr txBox="1"/>
          <p:nvPr/>
        </p:nvSpPr>
        <p:spPr>
          <a:xfrm>
            <a:off x="838200" y="1901180"/>
            <a:ext cx="7122459" cy="4536178"/>
          </a:xfrm>
          <a:prstGeom prst="rect">
            <a:avLst/>
          </a:prstGeom>
          <a:noFill/>
        </p:spPr>
        <p:txBody>
          <a:bodyPr wrap="square" rtlCol="0">
            <a:spAutoFit/>
          </a:bodyPr>
          <a:lstStyle/>
          <a:p>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tabac contient des milliers de substances chimiques différentes. Certaines proviennent de la plante de tabac, d’autres sont ajoutées par les fabricants ou engendrées par la combustion. </a:t>
            </a:r>
          </a:p>
          <a:p>
            <a:pPr>
              <a:spcAft>
                <a:spcPts val="0"/>
              </a:spcAft>
            </a:pPr>
            <a:endParaRPr lang="fr-FR" dirty="0"/>
          </a:p>
          <a:p>
            <a:pPr>
              <a:spcAft>
                <a:spcPts val="0"/>
              </a:spcAft>
            </a:pPr>
            <a:r>
              <a:rPr lang="fr-FR" b="1" dirty="0"/>
              <a:t>La nicotine </a:t>
            </a:r>
            <a:r>
              <a:rPr lang="fr-FR" dirty="0">
                <a:solidFill>
                  <a:srgbClr val="000000"/>
                </a:solidFill>
              </a:rPr>
              <a:t>: </a:t>
            </a:r>
            <a:r>
              <a:rPr lang="fr-FR" sz="1800" dirty="0">
                <a:solidFill>
                  <a:srgbClr val="000000"/>
                </a:solidFill>
              </a:rPr>
              <a:t>Responsable de la dépendance.</a:t>
            </a:r>
          </a:p>
          <a:p>
            <a:pPr>
              <a:spcAft>
                <a:spcPts val="0"/>
              </a:spcAft>
            </a:pPr>
            <a:r>
              <a:rPr lang="fr-FR" sz="1800" b="1" dirty="0">
                <a:solidFill>
                  <a:srgbClr val="000000"/>
                </a:solidFill>
              </a:rPr>
              <a:t>Inhalée: </a:t>
            </a:r>
            <a:r>
              <a:rPr lang="fr-FR" sz="1800" dirty="0">
                <a:solidFill>
                  <a:srgbClr val="000000"/>
                </a:solidFill>
              </a:rPr>
              <a:t>Effets sympathomimétiques : ↗ FC et PA, ↗ W cardiaque et consommation d’O2</a:t>
            </a:r>
          </a:p>
          <a:p>
            <a:pPr>
              <a:spcAft>
                <a:spcPts val="0"/>
              </a:spcAft>
            </a:pPr>
            <a:endParaRPr lang="fr-FR" sz="1800" dirty="0"/>
          </a:p>
          <a:p>
            <a:pPr>
              <a:spcAft>
                <a:spcPts val="0"/>
              </a:spcAft>
            </a:pPr>
            <a:r>
              <a:rPr lang="fr-FR" b="1" dirty="0"/>
              <a:t>Le monoxyde de carbone </a:t>
            </a:r>
            <a:r>
              <a:rPr lang="fr-FR" dirty="0">
                <a:solidFill>
                  <a:srgbClr val="000000"/>
                </a:solidFill>
              </a:rPr>
              <a:t>: responsable de l’hypoxie</a:t>
            </a:r>
          </a:p>
          <a:p>
            <a:pPr>
              <a:spcAft>
                <a:spcPts val="0"/>
              </a:spcAft>
            </a:pPr>
            <a:endParaRPr lang="fr-FR" sz="1800" dirty="0"/>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goudrons, le </a:t>
            </a:r>
            <a:r>
              <a:rPr lang="fr-FR" b="1" dirty="0">
                <a:latin typeface="Calibri" panose="020F0502020204030204" pitchFamily="34" charset="0"/>
                <a:ea typeface="Calibri" panose="020F0502020204030204" pitchFamily="34" charset="0"/>
                <a:cs typeface="Times New Roman" panose="02020603050405020304" pitchFamily="18" charset="0"/>
              </a:rPr>
              <a:t>b</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enzène, l’acroléine, les hydrocarbures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action cancérigène du tabac (modification des cellules épithéliales)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 Acétone, les phénols, l’acide cyanhydrique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substances irritantes qui agressent les muqueuses, et favorisent l’inflammation.</a:t>
            </a:r>
          </a:p>
        </p:txBody>
      </p:sp>
    </p:spTree>
    <p:extLst>
      <p:ext uri="{BB962C8B-B14F-4D97-AF65-F5344CB8AC3E}">
        <p14:creationId xmlns:p14="http://schemas.microsoft.com/office/powerpoint/2010/main" val="395331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1 : Contexte</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lstStyle/>
          <a:p>
            <a:pPr marL="514350" indent="-514350">
              <a:spcAft>
                <a:spcPts val="1800"/>
              </a:spcAft>
              <a:buFont typeface="+mj-lt"/>
              <a:buAutoNum type="alphaLcParenR"/>
            </a:pPr>
            <a:r>
              <a:rPr lang="fr-FR" dirty="0">
                <a:solidFill>
                  <a:srgbClr val="000000"/>
                </a:solidFill>
              </a:rPr>
              <a:t>Données épidémiologiques</a:t>
            </a:r>
          </a:p>
          <a:p>
            <a:pPr marL="514350" indent="-514350">
              <a:spcAft>
                <a:spcPts val="1800"/>
              </a:spcAft>
              <a:buFont typeface="+mj-lt"/>
              <a:buAutoNum type="alphaLcParenR"/>
            </a:pPr>
            <a:r>
              <a:rPr lang="fr-FR" dirty="0">
                <a:solidFill>
                  <a:srgbClr val="000000"/>
                </a:solidFill>
              </a:rPr>
              <a:t>Les politiques de santé publique</a:t>
            </a:r>
          </a:p>
          <a:p>
            <a:pPr marL="514350" indent="-514350">
              <a:spcAft>
                <a:spcPts val="1800"/>
              </a:spcAft>
              <a:buFont typeface="+mj-lt"/>
              <a:buAutoNum type="alphaLcParenR"/>
            </a:pPr>
            <a:r>
              <a:rPr lang="fr-FR" dirty="0">
                <a:solidFill>
                  <a:srgbClr val="000000"/>
                </a:solidFill>
              </a:rPr>
              <a:t>La législation</a:t>
            </a: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68484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417348" y="2023622"/>
            <a:ext cx="7556397" cy="3181769"/>
          </a:xfrm>
        </p:spPr>
        <p:txBody>
          <a:bodyPr>
            <a:noAutofit/>
          </a:bodyPr>
          <a:lstStyle/>
          <a:p>
            <a:pPr marL="0" indent="0">
              <a:lnSpc>
                <a:spcPct val="110000"/>
              </a:lnSpc>
              <a:spcAft>
                <a:spcPts val="1200"/>
              </a:spcAft>
              <a:buNone/>
            </a:pPr>
            <a:r>
              <a:rPr lang="fr-FR" sz="1800" dirty="0">
                <a:solidFill>
                  <a:srgbClr val="000000"/>
                </a:solidFill>
              </a:rPr>
              <a:t>Dans le fonctionnement « normal » du cerveau, l’acétylcholine joue le rôle de neurotransmetteur des récepteurs « nicotiniques ».</a:t>
            </a:r>
          </a:p>
          <a:p>
            <a:pPr marL="0" indent="0">
              <a:lnSpc>
                <a:spcPct val="110000"/>
              </a:lnSpc>
              <a:spcAft>
                <a:spcPts val="1200"/>
              </a:spcAft>
              <a:buNone/>
            </a:pPr>
            <a:r>
              <a:rPr lang="fr-FR" sz="1800" dirty="0">
                <a:solidFill>
                  <a:srgbClr val="000000"/>
                </a:solidFill>
              </a:rPr>
              <a:t>NICOTINE inhalée </a:t>
            </a:r>
            <a:r>
              <a:rPr lang="fr-FR" sz="1800" dirty="0">
                <a:solidFill>
                  <a:srgbClr val="000000"/>
                </a:solidFill>
                <a:effectLst/>
                <a:ea typeface="Times New Roman" panose="02020603050405020304" pitchFamily="18" charset="0"/>
                <a:cs typeface="Calibri" panose="020F0502020204030204" pitchFamily="34" charset="0"/>
              </a:rPr>
              <a:t>mime l’action de l’acétylcholine.</a:t>
            </a:r>
          </a:p>
          <a:p>
            <a:pPr marL="0" indent="0">
              <a:lnSpc>
                <a:spcPct val="110000"/>
              </a:lnSpc>
              <a:spcAft>
                <a:spcPts val="1200"/>
              </a:spcAft>
              <a:buNone/>
            </a:pPr>
            <a:r>
              <a:rPr lang="fr-FR" sz="1800" dirty="0">
                <a:solidFill>
                  <a:srgbClr val="000000"/>
                </a:solidFill>
                <a:effectLst/>
                <a:ea typeface="Times New Roman" panose="02020603050405020304" pitchFamily="18" charset="0"/>
                <a:cs typeface="Calibri" panose="020F0502020204030204" pitchFamily="34" charset="0"/>
              </a:rPr>
              <a:t>Elle stimule les récepteurs de plaisir et en augmente leur nombre. </a:t>
            </a:r>
          </a:p>
          <a:p>
            <a:pPr marL="0" indent="0">
              <a:lnSpc>
                <a:spcPct val="110000"/>
              </a:lnSpc>
              <a:buNone/>
            </a:pPr>
            <a:r>
              <a:rPr lang="fr-FR" sz="1800" dirty="0">
                <a:solidFill>
                  <a:srgbClr val="000000"/>
                </a:solidFill>
                <a:ea typeface="Times New Roman" panose="02020603050405020304" pitchFamily="18" charset="0"/>
                <a:cs typeface="Calibri" panose="020F0502020204030204" pitchFamily="34" charset="0"/>
              </a:rPr>
              <a:t>L</a:t>
            </a:r>
            <a:r>
              <a:rPr lang="fr-FR" sz="1800" dirty="0">
                <a:solidFill>
                  <a:srgbClr val="000000"/>
                </a:solidFill>
                <a:effectLst/>
                <a:ea typeface="Times New Roman" panose="02020603050405020304" pitchFamily="18" charset="0"/>
                <a:cs typeface="Calibri" panose="020F0502020204030204" pitchFamily="34" charset="0"/>
              </a:rPr>
              <a:t>’organisme “se règle” sur un </a:t>
            </a:r>
            <a:r>
              <a:rPr lang="fr-FR" sz="1800" b="1" dirty="0">
                <a:solidFill>
                  <a:srgbClr val="000000"/>
                </a:solidFill>
                <a:effectLst/>
                <a:ea typeface="Times New Roman" panose="02020603050405020304" pitchFamily="18" charset="0"/>
                <a:cs typeface="Calibri" panose="020F0502020204030204" pitchFamily="34" charset="0"/>
              </a:rPr>
              <a:t>seuil de nicotine : </a:t>
            </a:r>
            <a:r>
              <a:rPr lang="fr-FR" sz="1800" b="1" dirty="0">
                <a:solidFill>
                  <a:srgbClr val="000000"/>
                </a:solidFill>
                <a:ea typeface="Times New Roman" panose="02020603050405020304" pitchFamily="18" charset="0"/>
                <a:cs typeface="Calibri" panose="020F0502020204030204" pitchFamily="34" charset="0"/>
              </a:rPr>
              <a:t> </a:t>
            </a:r>
            <a:r>
              <a:rPr lang="fr-FR" sz="1800" dirty="0">
                <a:solidFill>
                  <a:srgbClr val="000000"/>
                </a:solidFill>
                <a:effectLst/>
                <a:ea typeface="Times New Roman" panose="02020603050405020304" pitchFamily="18" charset="0"/>
                <a:cs typeface="Calibri" panose="020F0502020204030204" pitchFamily="34" charset="0"/>
              </a:rPr>
              <a:t>impose au fumeur de consommer un certain nombre de cigarettes afin de ne plus ressentir de manque.</a:t>
            </a:r>
            <a:endParaRPr lang="fr-FR" sz="1800" dirty="0">
              <a:solidFill>
                <a:srgbClr val="000000"/>
              </a:solidFill>
              <a:effectLst/>
              <a:ea typeface="Calibri" panose="020F0502020204030204" pitchFamily="34" charset="0"/>
              <a:cs typeface="Times New Roman" panose="02020603050405020304" pitchFamily="18" charset="0"/>
            </a:endParaRPr>
          </a:p>
          <a:p>
            <a:pPr marL="0" indent="0">
              <a:buNone/>
            </a:pPr>
            <a:endParaRPr lang="fr-FR" sz="1800" dirty="0">
              <a:solidFill>
                <a:srgbClr val="000000"/>
              </a:solidFill>
            </a:endParaRPr>
          </a:p>
          <a:p>
            <a:pPr marL="0" indent="0">
              <a:buNone/>
            </a:pPr>
            <a:endParaRPr lang="fr-FR" sz="1800" dirty="0">
              <a:solidFill>
                <a:srgbClr val="000000"/>
              </a:solidFill>
            </a:endParaRPr>
          </a:p>
          <a:p>
            <a:pPr marL="0" indent="0">
              <a:buNone/>
            </a:pPr>
            <a:endParaRPr lang="fr-FR" sz="1800" dirty="0">
              <a:solidFill>
                <a:srgbClr val="000000"/>
              </a:solidFill>
            </a:endParaRPr>
          </a:p>
        </p:txBody>
      </p:sp>
      <p:pic>
        <p:nvPicPr>
          <p:cNvPr id="10" name="Picture 7">
            <a:extLst>
              <a:ext uri="{FF2B5EF4-FFF2-40B4-BE49-F238E27FC236}">
                <a16:creationId xmlns:a16="http://schemas.microsoft.com/office/drawing/2014/main" id="{E52C0FBA-B315-4405-9582-D39E5DC7A89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421" y="1718530"/>
            <a:ext cx="3593690" cy="3990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re 1">
            <a:extLst>
              <a:ext uri="{FF2B5EF4-FFF2-40B4-BE49-F238E27FC236}">
                <a16:creationId xmlns:a16="http://schemas.microsoft.com/office/drawing/2014/main" id="{634EF7B3-9FCE-443E-7AF7-4E853EF5E6B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8" name="Titre 6">
            <a:extLst>
              <a:ext uri="{FF2B5EF4-FFF2-40B4-BE49-F238E27FC236}">
                <a16:creationId xmlns:a16="http://schemas.microsoft.com/office/drawing/2014/main" id="{249F4F33-BD91-44D9-11BA-AD90A20EB7B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11" name="ZoneTexte 10">
            <a:extLst>
              <a:ext uri="{FF2B5EF4-FFF2-40B4-BE49-F238E27FC236}">
                <a16:creationId xmlns:a16="http://schemas.microsoft.com/office/drawing/2014/main" id="{42F7C44A-3C93-EEB7-0DFD-440953135145}"/>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a:t>
            </a:r>
            <a:endParaRPr lang="fr-FR" b="1" dirty="0"/>
          </a:p>
        </p:txBody>
      </p:sp>
    </p:spTree>
    <p:extLst>
      <p:ext uri="{BB962C8B-B14F-4D97-AF65-F5344CB8AC3E}">
        <p14:creationId xmlns:p14="http://schemas.microsoft.com/office/powerpoint/2010/main" val="147773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2D0DA5-04DD-A5AD-DBB9-4E2B6A6EB973}"/>
              </a:ext>
            </a:extLst>
          </p:cNvPr>
          <p:cNvSpPr>
            <a:spLocks noGrp="1"/>
          </p:cNvSpPr>
          <p:nvPr>
            <p:ph idx="1"/>
          </p:nvPr>
        </p:nvSpPr>
        <p:spPr>
          <a:xfrm>
            <a:off x="740229" y="1613141"/>
            <a:ext cx="10613571" cy="984574"/>
          </a:xfrm>
        </p:spPr>
        <p:txBody>
          <a:bodyPr/>
          <a:lstStyle/>
          <a:p>
            <a:pPr marL="0" indent="0">
              <a:buNone/>
            </a:pPr>
            <a:r>
              <a:rPr lang="fr-FR" sz="1800" dirty="0">
                <a:solidFill>
                  <a:srgbClr val="000000"/>
                </a:solidFill>
                <a:effectLst/>
                <a:latin typeface="Calibri" panose="020F0502020204030204" pitchFamily="34" charset="0"/>
                <a:ea typeface="Times New Roman" panose="02020603050405020304" pitchFamily="18" charset="0"/>
              </a:rPr>
              <a:t>La nicotine s’élimine rapidement, sa demi-vie étant courte (1h à 4 h).</a:t>
            </a:r>
          </a:p>
          <a:p>
            <a:pPr marL="0" indent="0">
              <a:buNone/>
            </a:pPr>
            <a:r>
              <a:rPr lang="fr-FR" sz="1800" dirty="0">
                <a:solidFill>
                  <a:srgbClr val="000000"/>
                </a:solidFill>
                <a:effectLst/>
                <a:latin typeface="Calibri" panose="020F0502020204030204" pitchFamily="34" charset="0"/>
                <a:ea typeface="Times New Roman" panose="02020603050405020304" pitchFamily="18" charset="0"/>
              </a:rPr>
              <a:t>Dès que le fumeur passe en dessous de son seuil de nicotine, il ressent le besoin de fumer. Lorsqu’il pense fumer par plaisir par habitude ou par envie, il s’agit en réalité de soulager un manque de  nicotine.</a:t>
            </a:r>
            <a:endParaRPr lang="fr-FR"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fr-FR" dirty="0">
              <a:solidFill>
                <a:srgbClr val="000000"/>
              </a:solidFill>
            </a:endParaRPr>
          </a:p>
        </p:txBody>
      </p:sp>
      <p:pic>
        <p:nvPicPr>
          <p:cNvPr id="4" name="Image 3" descr="Schéma représentant l'évolution du seuil de nicotine d'un fumeur">
            <a:extLst>
              <a:ext uri="{FF2B5EF4-FFF2-40B4-BE49-F238E27FC236}">
                <a16:creationId xmlns:a16="http://schemas.microsoft.com/office/drawing/2014/main" id="{59005792-1ABE-773B-93E8-1C3A3FCE27CF}"/>
              </a:ext>
            </a:extLst>
          </p:cNvPr>
          <p:cNvPicPr>
            <a:picLocks noChangeAspect="1"/>
          </p:cNvPicPr>
          <p:nvPr/>
        </p:nvPicPr>
        <p:blipFill rotWithShape="1">
          <a:blip r:embed="rId2">
            <a:extLst>
              <a:ext uri="{28A0092B-C50C-407E-A947-70E740481C1C}">
                <a14:useLocalDpi xmlns:a14="http://schemas.microsoft.com/office/drawing/2010/main" val="0"/>
              </a:ext>
            </a:extLst>
          </a:blip>
          <a:srcRect l="9190" t="847" r="784" b="5360"/>
          <a:stretch/>
        </p:blipFill>
        <p:spPr bwMode="auto">
          <a:xfrm>
            <a:off x="3744686" y="2597715"/>
            <a:ext cx="4406537" cy="3443212"/>
          </a:xfrm>
          <a:prstGeom prst="rect">
            <a:avLst/>
          </a:prstGeom>
          <a:noFill/>
          <a:ln>
            <a:noFill/>
          </a:ln>
        </p:spPr>
      </p:pic>
      <p:sp>
        <p:nvSpPr>
          <p:cNvPr id="6" name="ZoneTexte 5">
            <a:extLst>
              <a:ext uri="{FF2B5EF4-FFF2-40B4-BE49-F238E27FC236}">
                <a16:creationId xmlns:a16="http://schemas.microsoft.com/office/drawing/2014/main" id="{864A904D-044A-AA82-A2C0-523C6FDEFFA6}"/>
              </a:ext>
            </a:extLst>
          </p:cNvPr>
          <p:cNvSpPr txBox="1"/>
          <p:nvPr/>
        </p:nvSpPr>
        <p:spPr>
          <a:xfrm>
            <a:off x="838200" y="6139338"/>
            <a:ext cx="10901879" cy="607667"/>
          </a:xfrm>
          <a:prstGeom prst="rect">
            <a:avLst/>
          </a:prstGeom>
          <a:noFill/>
        </p:spPr>
        <p:txBody>
          <a:bodyPr wrap="square">
            <a:spAutoFit/>
          </a:bodyPr>
          <a:lstStyle/>
          <a:p>
            <a:pPr algn="just">
              <a:lnSpc>
                <a:spcPct val="115000"/>
              </a:lnSpc>
              <a:spcAft>
                <a:spcPts val="800"/>
              </a:spcAft>
            </a:pP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 Rouen Normandie, </a:t>
            </a:r>
            <a:r>
              <a:rPr lang="fr-FR" sz="15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dépendances au tabac</a:t>
            </a: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consulté le 31 mai 2022 </a:t>
            </a:r>
            <a:r>
              <a:rPr lang="fr-FR" sz="15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https://www.chu-rouen.fr/addiction-au-tabac/les-dependances-au-tabac/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62B2507-CEED-9E70-8D15-07DAEF28DA2D}"/>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a:t>
            </a:r>
            <a:endParaRPr lang="fr-FR" b="1" dirty="0"/>
          </a:p>
        </p:txBody>
      </p:sp>
      <p:sp>
        <p:nvSpPr>
          <p:cNvPr id="9" name="Titre 1">
            <a:extLst>
              <a:ext uri="{FF2B5EF4-FFF2-40B4-BE49-F238E27FC236}">
                <a16:creationId xmlns:a16="http://schemas.microsoft.com/office/drawing/2014/main" id="{BBEDF94A-DF3B-8160-7563-7B6C55CF5F0E}"/>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0" name="Titre 6">
            <a:extLst>
              <a:ext uri="{FF2B5EF4-FFF2-40B4-BE49-F238E27FC236}">
                <a16:creationId xmlns:a16="http://schemas.microsoft.com/office/drawing/2014/main" id="{32C12F69-227E-272A-CFF0-436635AD52D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91742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743023" y="1969561"/>
            <a:ext cx="8653526" cy="3582909"/>
          </a:xfrm>
        </p:spPr>
        <p:txBody>
          <a:bodyPr>
            <a:noAutofit/>
          </a:bodyPr>
          <a:lstStyle/>
          <a:p>
            <a:pPr marL="0" indent="0">
              <a:buNone/>
            </a:pPr>
            <a:r>
              <a:rPr lang="fr-FR" sz="1800" dirty="0">
                <a:solidFill>
                  <a:srgbClr val="000000"/>
                </a:solidFill>
              </a:rPr>
              <a:t>C’est le manque de nicotine qui engendre une pulsion à consommer de nouveau.</a:t>
            </a:r>
          </a:p>
          <a:p>
            <a:pPr marL="285750" indent="-285750">
              <a:spcAft>
                <a:spcPts val="600"/>
              </a:spcAft>
              <a:buFont typeface="Wingdings" panose="05000000000000000000" pitchFamily="2" charset="2"/>
              <a:buChar char="ü"/>
            </a:pPr>
            <a:r>
              <a:rPr lang="fr-FR" sz="1800" dirty="0">
                <a:solidFill>
                  <a:srgbClr val="000000"/>
                </a:solidFill>
              </a:rPr>
              <a:t>Pulsion, envie +++ de fumer (2 mn)</a:t>
            </a:r>
          </a:p>
          <a:p>
            <a:pPr marL="285750" indent="-285750">
              <a:spcAft>
                <a:spcPts val="600"/>
              </a:spcAft>
              <a:buFont typeface="Wingdings" panose="05000000000000000000" pitchFamily="2" charset="2"/>
              <a:buChar char="ü"/>
            </a:pPr>
            <a:r>
              <a:rPr lang="fr-FR" sz="1800" dirty="0">
                <a:solidFill>
                  <a:srgbClr val="000000"/>
                </a:solidFill>
              </a:rPr>
              <a:t>Irritabilité, nervosité, agitation, anxiété, colère</a:t>
            </a:r>
          </a:p>
          <a:p>
            <a:pPr marL="285750" indent="-285750">
              <a:spcAft>
                <a:spcPts val="600"/>
              </a:spcAft>
              <a:buFont typeface="Wingdings" panose="05000000000000000000" pitchFamily="2" charset="2"/>
              <a:buChar char="ü"/>
            </a:pPr>
            <a:r>
              <a:rPr lang="fr-FR" sz="1800" dirty="0">
                <a:solidFill>
                  <a:srgbClr val="000000"/>
                </a:solidFill>
              </a:rPr>
              <a:t>Sommeil perturbé</a:t>
            </a:r>
          </a:p>
          <a:p>
            <a:pPr marL="285750" indent="-285750">
              <a:spcAft>
                <a:spcPts val="600"/>
              </a:spcAft>
              <a:buFont typeface="Wingdings" panose="05000000000000000000" pitchFamily="2" charset="2"/>
              <a:buChar char="ü"/>
            </a:pPr>
            <a:r>
              <a:rPr lang="fr-FR" sz="1800" dirty="0">
                <a:solidFill>
                  <a:srgbClr val="000000"/>
                </a:solidFill>
              </a:rPr>
              <a:t>Baisse du moral, sautes d’humeur</a:t>
            </a:r>
          </a:p>
          <a:p>
            <a:pPr marL="285750" indent="-285750">
              <a:spcAft>
                <a:spcPts val="600"/>
              </a:spcAft>
              <a:buFont typeface="Wingdings" panose="05000000000000000000" pitchFamily="2" charset="2"/>
              <a:buChar char="ü"/>
            </a:pPr>
            <a:r>
              <a:rPr lang="fr-FR" sz="1800" dirty="0">
                <a:solidFill>
                  <a:srgbClr val="000000"/>
                </a:solidFill>
              </a:rPr>
              <a:t>Troubles de la concentration</a:t>
            </a:r>
          </a:p>
          <a:p>
            <a:pPr marL="285750" indent="-285750">
              <a:spcAft>
                <a:spcPts val="600"/>
              </a:spcAft>
              <a:buFont typeface="Wingdings" panose="05000000000000000000" pitchFamily="2" charset="2"/>
              <a:buChar char="ü"/>
            </a:pPr>
            <a:r>
              <a:rPr lang="fr-FR" sz="1800" dirty="0">
                <a:solidFill>
                  <a:srgbClr val="000000"/>
                </a:solidFill>
              </a:rPr>
              <a:t>Constipation</a:t>
            </a:r>
          </a:p>
          <a:p>
            <a:pPr marL="285750" indent="-285750">
              <a:spcAft>
                <a:spcPts val="600"/>
              </a:spcAft>
              <a:buFont typeface="Wingdings" panose="05000000000000000000" pitchFamily="2" charset="2"/>
              <a:buChar char="ü"/>
            </a:pPr>
            <a:r>
              <a:rPr lang="fr-FR" sz="1800" dirty="0">
                <a:solidFill>
                  <a:srgbClr val="000000"/>
                </a:solidFill>
              </a:rPr>
              <a:t>Appétit augmenté</a:t>
            </a:r>
          </a:p>
          <a:p>
            <a:endParaRPr lang="fr-FR" sz="1800" dirty="0">
              <a:solidFill>
                <a:srgbClr val="000000"/>
              </a:solidFill>
            </a:endParaRPr>
          </a:p>
          <a:p>
            <a:endParaRPr lang="fr-FR" sz="1800" dirty="0">
              <a:solidFill>
                <a:srgbClr val="000000"/>
              </a:solidFill>
            </a:endParaRPr>
          </a:p>
        </p:txBody>
      </p:sp>
      <p:sp>
        <p:nvSpPr>
          <p:cNvPr id="12" name="Rectangle : coins arrondis 11">
            <a:extLst>
              <a:ext uri="{FF2B5EF4-FFF2-40B4-BE49-F238E27FC236}">
                <a16:creationId xmlns:a16="http://schemas.microsoft.com/office/drawing/2014/main" id="{EFEB50BA-F529-4218-A514-7FDCD16FAE63}"/>
              </a:ext>
            </a:extLst>
          </p:cNvPr>
          <p:cNvSpPr/>
          <p:nvPr/>
        </p:nvSpPr>
        <p:spPr>
          <a:xfrm>
            <a:off x="8971563" y="3357792"/>
            <a:ext cx="2617467" cy="83800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2"/>
                </a:solidFill>
              </a:rPr>
              <a:t>Manque en cas d’arrêt</a:t>
            </a:r>
          </a:p>
        </p:txBody>
      </p:sp>
      <p:sp>
        <p:nvSpPr>
          <p:cNvPr id="13" name="Rectangle : coins arrondis 12">
            <a:extLst>
              <a:ext uri="{FF2B5EF4-FFF2-40B4-BE49-F238E27FC236}">
                <a16:creationId xmlns:a16="http://schemas.microsoft.com/office/drawing/2014/main" id="{CD422EF9-FC7D-42DC-A46E-267A93CDD382}"/>
              </a:ext>
            </a:extLst>
          </p:cNvPr>
          <p:cNvSpPr/>
          <p:nvPr/>
        </p:nvSpPr>
        <p:spPr>
          <a:xfrm>
            <a:off x="8971562" y="5249812"/>
            <a:ext cx="2617467" cy="51852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2"/>
                </a:solidFill>
              </a:rPr>
              <a:t>Je fume…</a:t>
            </a:r>
          </a:p>
        </p:txBody>
      </p:sp>
      <p:sp>
        <p:nvSpPr>
          <p:cNvPr id="14" name="Flèche : courbe vers la droite 13">
            <a:extLst>
              <a:ext uri="{FF2B5EF4-FFF2-40B4-BE49-F238E27FC236}">
                <a16:creationId xmlns:a16="http://schemas.microsoft.com/office/drawing/2014/main" id="{FD8ADA8B-E625-4846-AEAD-9257F503A8B0}"/>
              </a:ext>
            </a:extLst>
          </p:cNvPr>
          <p:cNvSpPr/>
          <p:nvPr/>
        </p:nvSpPr>
        <p:spPr>
          <a:xfrm>
            <a:off x="8171234" y="3824211"/>
            <a:ext cx="800330" cy="2170745"/>
          </a:xfrm>
          <a:prstGeom prst="curvedRightArrow">
            <a:avLst>
              <a:gd name="adj1" fmla="val 36770"/>
              <a:gd name="adj2" fmla="val 125058"/>
              <a:gd name="adj3" fmla="val 33571"/>
            </a:avLst>
          </a:prstGeom>
          <a:solidFill>
            <a:schemeClr val="tx2"/>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31045387-2E76-41F2-8C0D-11BDE1FAD473}"/>
              </a:ext>
            </a:extLst>
          </p:cNvPr>
          <p:cNvSpPr txBox="1"/>
          <p:nvPr/>
        </p:nvSpPr>
        <p:spPr>
          <a:xfrm>
            <a:off x="5948702" y="4365405"/>
            <a:ext cx="2491529" cy="830997"/>
          </a:xfrm>
          <a:prstGeom prst="rect">
            <a:avLst/>
          </a:prstGeom>
          <a:noFill/>
        </p:spPr>
        <p:txBody>
          <a:bodyPr wrap="square" rtlCol="0">
            <a:spAutoFit/>
          </a:bodyPr>
          <a:lstStyle/>
          <a:p>
            <a:pPr algn="ctr"/>
            <a:r>
              <a:rPr lang="fr-FR" sz="2400" b="1" dirty="0">
                <a:solidFill>
                  <a:srgbClr val="7A2553"/>
                </a:solidFill>
              </a:rPr>
              <a:t>Renforcement</a:t>
            </a:r>
          </a:p>
          <a:p>
            <a:pPr algn="ctr"/>
            <a:r>
              <a:rPr lang="fr-FR" sz="2400" b="1" dirty="0">
                <a:solidFill>
                  <a:srgbClr val="7A2553"/>
                </a:solidFill>
              </a:rPr>
              <a:t>négatif</a:t>
            </a:r>
          </a:p>
        </p:txBody>
      </p:sp>
      <p:sp>
        <p:nvSpPr>
          <p:cNvPr id="16" name="ZoneTexte 15">
            <a:extLst>
              <a:ext uri="{FF2B5EF4-FFF2-40B4-BE49-F238E27FC236}">
                <a16:creationId xmlns:a16="http://schemas.microsoft.com/office/drawing/2014/main" id="{F604DF88-1EC3-0F5E-540E-B819DDD3E4CB}"/>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 = « La cigarette besoin »</a:t>
            </a:r>
          </a:p>
        </p:txBody>
      </p:sp>
      <p:sp>
        <p:nvSpPr>
          <p:cNvPr id="17" name="Titre 1">
            <a:extLst>
              <a:ext uri="{FF2B5EF4-FFF2-40B4-BE49-F238E27FC236}">
                <a16:creationId xmlns:a16="http://schemas.microsoft.com/office/drawing/2014/main" id="{808149F0-6DDC-919D-F5C3-0C9FA27FC38F}"/>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8" name="Titre 6">
            <a:extLst>
              <a:ext uri="{FF2B5EF4-FFF2-40B4-BE49-F238E27FC236}">
                <a16:creationId xmlns:a16="http://schemas.microsoft.com/office/drawing/2014/main" id="{7F968D5A-6A32-4311-6809-BA5E89040B7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pic>
        <p:nvPicPr>
          <p:cNvPr id="21" name="Graphique 20" descr="Contour de visage en pleurs avec un remplissage uni">
            <a:extLst>
              <a:ext uri="{FF2B5EF4-FFF2-40B4-BE49-F238E27FC236}">
                <a16:creationId xmlns:a16="http://schemas.microsoft.com/office/drawing/2014/main" id="{E9EA42F0-E0F1-9A5F-04A9-A9030539DC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266" y="3429000"/>
            <a:ext cx="914400" cy="914400"/>
          </a:xfrm>
          <a:prstGeom prst="rect">
            <a:avLst/>
          </a:prstGeom>
        </p:spPr>
      </p:pic>
    </p:spTree>
    <p:extLst>
      <p:ext uri="{BB962C8B-B14F-4D97-AF65-F5344CB8AC3E}">
        <p14:creationId xmlns:p14="http://schemas.microsoft.com/office/powerpoint/2010/main" val="234371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786383" y="1949607"/>
            <a:ext cx="5619750" cy="3458416"/>
          </a:xfrm>
        </p:spPr>
        <p:txBody>
          <a:bodyPr>
            <a:noAutofit/>
          </a:bodyPr>
          <a:lstStyle/>
          <a:p>
            <a:pPr marL="0" indent="0">
              <a:spcAft>
                <a:spcPts val="0"/>
              </a:spcAft>
              <a:buNone/>
            </a:pPr>
            <a:r>
              <a:rPr lang="fr-FR" sz="1800" dirty="0">
                <a:solidFill>
                  <a:srgbClr val="000000"/>
                </a:solidFill>
              </a:rPr>
              <a:t>Chaque fois que le fumeur utilise sa cigarette pour obtenir une réponse à :</a:t>
            </a:r>
          </a:p>
          <a:p>
            <a:pPr marL="285750" indent="-285750">
              <a:spcAft>
                <a:spcPts val="600"/>
              </a:spcAft>
              <a:buFont typeface="Wingdings" panose="05000000000000000000" pitchFamily="2" charset="2"/>
              <a:buChar char="ü"/>
            </a:pPr>
            <a:r>
              <a:rPr lang="fr-FR" sz="1800" dirty="0">
                <a:solidFill>
                  <a:srgbClr val="000000"/>
                </a:solidFill>
              </a:rPr>
              <a:t>Des émotions + ou –</a:t>
            </a:r>
          </a:p>
          <a:p>
            <a:pPr marL="285750" indent="-285750">
              <a:spcAft>
                <a:spcPts val="600"/>
              </a:spcAft>
              <a:buFont typeface="Wingdings" panose="05000000000000000000" pitchFamily="2" charset="2"/>
              <a:buChar char="ü"/>
            </a:pPr>
            <a:r>
              <a:rPr lang="fr-FR" sz="1800" dirty="0">
                <a:solidFill>
                  <a:srgbClr val="000000"/>
                </a:solidFill>
              </a:rPr>
              <a:t>L’ennui</a:t>
            </a:r>
          </a:p>
          <a:p>
            <a:pPr marL="285750" indent="-285750">
              <a:spcAft>
                <a:spcPts val="600"/>
              </a:spcAft>
              <a:buFont typeface="Wingdings" panose="05000000000000000000" pitchFamily="2" charset="2"/>
              <a:buChar char="ü"/>
            </a:pPr>
            <a:r>
              <a:rPr lang="fr-FR" sz="1800" dirty="0">
                <a:solidFill>
                  <a:srgbClr val="000000"/>
                </a:solidFill>
              </a:rPr>
              <a:t>Le stress</a:t>
            </a:r>
          </a:p>
          <a:p>
            <a:pPr marL="285750" indent="-285750">
              <a:spcAft>
                <a:spcPts val="600"/>
              </a:spcAft>
              <a:buFont typeface="Wingdings" panose="05000000000000000000" pitchFamily="2" charset="2"/>
              <a:buChar char="ü"/>
            </a:pPr>
            <a:r>
              <a:rPr lang="fr-FR" sz="1800" dirty="0">
                <a:solidFill>
                  <a:srgbClr val="000000"/>
                </a:solidFill>
              </a:rPr>
              <a:t>Pour se concentrer</a:t>
            </a:r>
          </a:p>
          <a:p>
            <a:pPr marL="285750" indent="-285750">
              <a:spcAft>
                <a:spcPts val="600"/>
              </a:spcAft>
              <a:buFont typeface="Wingdings" panose="05000000000000000000" pitchFamily="2" charset="2"/>
              <a:buChar char="ü"/>
            </a:pPr>
            <a:r>
              <a:rPr lang="fr-FR" sz="1800" dirty="0">
                <a:solidFill>
                  <a:srgbClr val="000000"/>
                </a:solidFill>
              </a:rPr>
              <a:t>Se stimuler…</a:t>
            </a:r>
          </a:p>
          <a:p>
            <a:pPr marL="0" indent="0">
              <a:spcAft>
                <a:spcPts val="600"/>
              </a:spcAft>
              <a:buNone/>
            </a:pPr>
            <a:r>
              <a:rPr lang="fr-FR" sz="1800" b="1" dirty="0">
                <a:solidFill>
                  <a:srgbClr val="000000"/>
                </a:solidFill>
              </a:rPr>
              <a:t>Le sujet renforce son accroche psychologique.</a:t>
            </a:r>
          </a:p>
          <a:p>
            <a:endParaRPr lang="fr-FR" sz="1800" dirty="0">
              <a:solidFill>
                <a:srgbClr val="000000"/>
              </a:solidFill>
            </a:endParaRPr>
          </a:p>
          <a:p>
            <a:endParaRPr lang="fr-FR" sz="1800" dirty="0">
              <a:solidFill>
                <a:srgbClr val="000000"/>
              </a:solidFill>
            </a:endParaRPr>
          </a:p>
        </p:txBody>
      </p:sp>
      <p:sp>
        <p:nvSpPr>
          <p:cNvPr id="12" name="Rectangle : coins arrondis 11">
            <a:extLst>
              <a:ext uri="{FF2B5EF4-FFF2-40B4-BE49-F238E27FC236}">
                <a16:creationId xmlns:a16="http://schemas.microsoft.com/office/drawing/2014/main" id="{EFEB50BA-F529-4218-A514-7FDCD16FAE63}"/>
              </a:ext>
            </a:extLst>
          </p:cNvPr>
          <p:cNvSpPr/>
          <p:nvPr/>
        </p:nvSpPr>
        <p:spPr>
          <a:xfrm>
            <a:off x="6406133" y="5340293"/>
            <a:ext cx="2617467" cy="83800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2"/>
                </a:solidFill>
              </a:rPr>
              <a:t>Effets psychoactifs de la nicotine</a:t>
            </a:r>
          </a:p>
        </p:txBody>
      </p:sp>
      <p:sp>
        <p:nvSpPr>
          <p:cNvPr id="13" name="Rectangle : coins arrondis 12">
            <a:extLst>
              <a:ext uri="{FF2B5EF4-FFF2-40B4-BE49-F238E27FC236}">
                <a16:creationId xmlns:a16="http://schemas.microsoft.com/office/drawing/2014/main" id="{CD422EF9-FC7D-42DC-A46E-267A93CDD382}"/>
              </a:ext>
            </a:extLst>
          </p:cNvPr>
          <p:cNvSpPr/>
          <p:nvPr/>
        </p:nvSpPr>
        <p:spPr>
          <a:xfrm>
            <a:off x="6406133" y="3356132"/>
            <a:ext cx="2617467" cy="51852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2"/>
                </a:solidFill>
              </a:rPr>
              <a:t>Je fume…</a:t>
            </a:r>
          </a:p>
        </p:txBody>
      </p:sp>
      <p:sp>
        <p:nvSpPr>
          <p:cNvPr id="14" name="Flèche : courbe vers la droite 13">
            <a:extLst>
              <a:ext uri="{FF2B5EF4-FFF2-40B4-BE49-F238E27FC236}">
                <a16:creationId xmlns:a16="http://schemas.microsoft.com/office/drawing/2014/main" id="{FD8ADA8B-E625-4846-AEAD-9257F503A8B0}"/>
              </a:ext>
            </a:extLst>
          </p:cNvPr>
          <p:cNvSpPr/>
          <p:nvPr/>
        </p:nvSpPr>
        <p:spPr>
          <a:xfrm rot="10800000">
            <a:off x="9023600" y="3139499"/>
            <a:ext cx="800330" cy="2719956"/>
          </a:xfrm>
          <a:prstGeom prst="curvedRightArrow">
            <a:avLst>
              <a:gd name="adj1" fmla="val 36770"/>
              <a:gd name="adj2" fmla="val 125058"/>
              <a:gd name="adj3" fmla="val 33571"/>
            </a:avLst>
          </a:prstGeom>
          <a:solidFill>
            <a:schemeClr val="tx2"/>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31045387-2E76-41F2-8C0D-11BDE1FAD473}"/>
              </a:ext>
            </a:extLst>
          </p:cNvPr>
          <p:cNvSpPr txBox="1"/>
          <p:nvPr/>
        </p:nvSpPr>
        <p:spPr>
          <a:xfrm>
            <a:off x="9823930" y="4281193"/>
            <a:ext cx="2363599" cy="830997"/>
          </a:xfrm>
          <a:prstGeom prst="rect">
            <a:avLst/>
          </a:prstGeom>
          <a:noFill/>
        </p:spPr>
        <p:txBody>
          <a:bodyPr wrap="square" rtlCol="0">
            <a:spAutoFit/>
          </a:bodyPr>
          <a:lstStyle/>
          <a:p>
            <a:pPr algn="ctr"/>
            <a:r>
              <a:rPr lang="fr-FR" sz="2400" b="1" dirty="0">
                <a:solidFill>
                  <a:srgbClr val="7A2553"/>
                </a:solidFill>
              </a:rPr>
              <a:t>Renforcement</a:t>
            </a:r>
          </a:p>
          <a:p>
            <a:pPr algn="ctr"/>
            <a:r>
              <a:rPr lang="fr-FR" sz="2400" b="1" dirty="0">
                <a:solidFill>
                  <a:srgbClr val="7A2553"/>
                </a:solidFill>
              </a:rPr>
              <a:t>positif</a:t>
            </a:r>
          </a:p>
        </p:txBody>
      </p:sp>
      <p:sp>
        <p:nvSpPr>
          <p:cNvPr id="16" name="ZoneTexte 15">
            <a:extLst>
              <a:ext uri="{FF2B5EF4-FFF2-40B4-BE49-F238E27FC236}">
                <a16:creationId xmlns:a16="http://schemas.microsoft.com/office/drawing/2014/main" id="{855B00D0-8FE1-E9DA-E3B5-8975E02EF59E}"/>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psychologique = « La cigarette utilisée un peu comme une béquille »</a:t>
            </a:r>
          </a:p>
        </p:txBody>
      </p:sp>
      <p:sp>
        <p:nvSpPr>
          <p:cNvPr id="18" name="Titre 1">
            <a:extLst>
              <a:ext uri="{FF2B5EF4-FFF2-40B4-BE49-F238E27FC236}">
                <a16:creationId xmlns:a16="http://schemas.microsoft.com/office/drawing/2014/main" id="{0AFD32FA-312B-4A17-DF88-C3C38FF0B302}"/>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9" name="Titre 6">
            <a:extLst>
              <a:ext uri="{FF2B5EF4-FFF2-40B4-BE49-F238E27FC236}">
                <a16:creationId xmlns:a16="http://schemas.microsoft.com/office/drawing/2014/main" id="{461A037A-EF93-9ACD-949F-5B7D2F52B9CF}"/>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pic>
        <p:nvPicPr>
          <p:cNvPr id="22" name="Graphique 21" descr="Contour de visage d’ange avec un remplissage uni">
            <a:extLst>
              <a:ext uri="{FF2B5EF4-FFF2-40B4-BE49-F238E27FC236}">
                <a16:creationId xmlns:a16="http://schemas.microsoft.com/office/drawing/2014/main" id="{BF8473E5-9DE2-4D3A-5BB1-3D0B2A2961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8529" y="3253146"/>
            <a:ext cx="914400" cy="914400"/>
          </a:xfrm>
          <a:prstGeom prst="rect">
            <a:avLst/>
          </a:prstGeom>
        </p:spPr>
      </p:pic>
    </p:spTree>
    <p:extLst>
      <p:ext uri="{BB962C8B-B14F-4D97-AF65-F5344CB8AC3E}">
        <p14:creationId xmlns:p14="http://schemas.microsoft.com/office/powerpoint/2010/main" val="307262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A1C9D64-2FCF-4591-989A-199B6CE9DAA2}"/>
              </a:ext>
            </a:extLst>
          </p:cNvPr>
          <p:cNvSpPr>
            <a:spLocks noGrp="1"/>
          </p:cNvSpPr>
          <p:nvPr>
            <p:ph idx="1"/>
          </p:nvPr>
        </p:nvSpPr>
        <p:spPr>
          <a:xfrm>
            <a:off x="838200" y="1718530"/>
            <a:ext cx="9918700" cy="346044"/>
          </a:xfrm>
        </p:spPr>
        <p:txBody>
          <a:bodyPr>
            <a:noAutofit/>
          </a:bodyPr>
          <a:lstStyle/>
          <a:p>
            <a:pPr marL="0" indent="0">
              <a:buNone/>
            </a:pPr>
            <a:r>
              <a:rPr lang="fr-FR" sz="1800" dirty="0">
                <a:solidFill>
                  <a:srgbClr val="000000"/>
                </a:solidFill>
              </a:rPr>
              <a:t>C’est la situation et/ou un lieu et/ou une personne… qui déclenche la consommation</a:t>
            </a:r>
          </a:p>
        </p:txBody>
      </p:sp>
      <p:sp>
        <p:nvSpPr>
          <p:cNvPr id="9" name="Espace réservé du texte 8">
            <a:extLst>
              <a:ext uri="{FF2B5EF4-FFF2-40B4-BE49-F238E27FC236}">
                <a16:creationId xmlns:a16="http://schemas.microsoft.com/office/drawing/2014/main" id="{53F9E04B-DEE4-4051-8AA7-5835BBE1CA4D}"/>
              </a:ext>
            </a:extLst>
          </p:cNvPr>
          <p:cNvSpPr>
            <a:spLocks noGrp="1"/>
          </p:cNvSpPr>
          <p:nvPr>
            <p:ph type="body" sz="quarter" idx="4294967295"/>
          </p:nvPr>
        </p:nvSpPr>
        <p:spPr>
          <a:xfrm>
            <a:off x="417348" y="2346325"/>
            <a:ext cx="10453852" cy="2327275"/>
          </a:xfrm>
        </p:spPr>
        <p:txBody>
          <a:bodyPr>
            <a:normAutofit/>
          </a:bodyPr>
          <a:lstStyle/>
          <a:p>
            <a:pPr lvl="1">
              <a:spcAft>
                <a:spcPts val="1200"/>
              </a:spcAft>
              <a:buFont typeface="Wingdings" panose="05000000000000000000" pitchFamily="2" charset="2"/>
              <a:buChar char="ü"/>
            </a:pPr>
            <a:r>
              <a:rPr lang="fr-FR" sz="1800" dirty="0">
                <a:solidFill>
                  <a:srgbClr val="000000"/>
                </a:solidFill>
              </a:rPr>
              <a:t>Consommation réflexe (café, téléphone…),</a:t>
            </a:r>
          </a:p>
          <a:p>
            <a:pPr lvl="1">
              <a:spcAft>
                <a:spcPts val="1200"/>
              </a:spcAft>
              <a:buFont typeface="Wingdings" panose="05000000000000000000" pitchFamily="2" charset="2"/>
              <a:buChar char="ü"/>
            </a:pPr>
            <a:r>
              <a:rPr lang="fr-FR" sz="1800" dirty="0">
                <a:solidFill>
                  <a:srgbClr val="000000"/>
                </a:solidFill>
              </a:rPr>
              <a:t>Besoin du geste,</a:t>
            </a:r>
          </a:p>
          <a:p>
            <a:pPr lvl="1">
              <a:spcAft>
                <a:spcPts val="1200"/>
              </a:spcAft>
              <a:buFont typeface="Wingdings" panose="05000000000000000000" pitchFamily="2" charset="2"/>
              <a:buChar char="ü"/>
            </a:pPr>
            <a:r>
              <a:rPr lang="fr-FR" sz="1800" dirty="0">
                <a:solidFill>
                  <a:srgbClr val="000000"/>
                </a:solidFill>
              </a:rPr>
              <a:t>Consommation « conditionnée »,</a:t>
            </a:r>
          </a:p>
          <a:p>
            <a:pPr lvl="1">
              <a:buFont typeface="Wingdings" panose="05000000000000000000" pitchFamily="2" charset="2"/>
              <a:buChar char="ü"/>
            </a:pPr>
            <a:r>
              <a:rPr lang="fr-FR" sz="1800" dirty="0">
                <a:solidFill>
                  <a:srgbClr val="000000"/>
                </a:solidFill>
              </a:rPr>
              <a:t>Situations conviviales (fêtes, soirées,…).</a:t>
            </a:r>
          </a:p>
          <a:p>
            <a:endParaRPr lang="fr-FR" sz="1800" dirty="0">
              <a:solidFill>
                <a:srgbClr val="000000"/>
              </a:solidFill>
            </a:endParaRPr>
          </a:p>
          <a:p>
            <a:endParaRPr lang="fr-FR" sz="1800" dirty="0">
              <a:solidFill>
                <a:srgbClr val="000000"/>
              </a:solidFill>
            </a:endParaRPr>
          </a:p>
        </p:txBody>
      </p:sp>
      <p:pic>
        <p:nvPicPr>
          <p:cNvPr id="18" name="Image 17">
            <a:extLst>
              <a:ext uri="{FF2B5EF4-FFF2-40B4-BE49-F238E27FC236}">
                <a16:creationId xmlns:a16="http://schemas.microsoft.com/office/drawing/2014/main" id="{A1636BD5-4026-4105-AE39-A6374225DD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2094" y="3627934"/>
            <a:ext cx="806606" cy="629702"/>
          </a:xfrm>
          <a:prstGeom prst="rect">
            <a:avLst/>
          </a:prstGeom>
        </p:spPr>
      </p:pic>
      <p:pic>
        <p:nvPicPr>
          <p:cNvPr id="19" name="Image 18">
            <a:extLst>
              <a:ext uri="{FF2B5EF4-FFF2-40B4-BE49-F238E27FC236}">
                <a16:creationId xmlns:a16="http://schemas.microsoft.com/office/drawing/2014/main" id="{4F6AAABD-7355-42DF-B7AD-7835F38150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5593" y="2463566"/>
            <a:ext cx="659878" cy="587791"/>
          </a:xfrm>
          <a:prstGeom prst="rect">
            <a:avLst/>
          </a:prstGeom>
        </p:spPr>
      </p:pic>
      <p:pic>
        <p:nvPicPr>
          <p:cNvPr id="20" name="Image 19">
            <a:extLst>
              <a:ext uri="{FF2B5EF4-FFF2-40B4-BE49-F238E27FC236}">
                <a16:creationId xmlns:a16="http://schemas.microsoft.com/office/drawing/2014/main" id="{DD81C969-204D-43F1-B319-24C725620508}"/>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27951" y="2236140"/>
            <a:ext cx="728181" cy="669963"/>
          </a:xfrm>
          <a:prstGeom prst="rect">
            <a:avLst/>
          </a:prstGeom>
        </p:spPr>
      </p:pic>
      <p:pic>
        <p:nvPicPr>
          <p:cNvPr id="21" name="Image 20">
            <a:extLst>
              <a:ext uri="{FF2B5EF4-FFF2-40B4-BE49-F238E27FC236}">
                <a16:creationId xmlns:a16="http://schemas.microsoft.com/office/drawing/2014/main" id="{DB0784DE-6192-4FC0-88C0-21CCB41AA7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52010" y="2514391"/>
            <a:ext cx="654110" cy="552240"/>
          </a:xfrm>
          <a:prstGeom prst="rect">
            <a:avLst/>
          </a:prstGeom>
        </p:spPr>
      </p:pic>
      <p:pic>
        <p:nvPicPr>
          <p:cNvPr id="22" name="Image 21">
            <a:extLst>
              <a:ext uri="{FF2B5EF4-FFF2-40B4-BE49-F238E27FC236}">
                <a16:creationId xmlns:a16="http://schemas.microsoft.com/office/drawing/2014/main" id="{1C17E077-CD64-46FA-B1F2-670E4A49EFB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71795" y="3429000"/>
            <a:ext cx="1180215" cy="1027571"/>
          </a:xfrm>
          <a:prstGeom prst="rect">
            <a:avLst/>
          </a:prstGeom>
        </p:spPr>
      </p:pic>
      <p:sp>
        <p:nvSpPr>
          <p:cNvPr id="15" name="ZoneTexte 14">
            <a:extLst>
              <a:ext uri="{FF2B5EF4-FFF2-40B4-BE49-F238E27FC236}">
                <a16:creationId xmlns:a16="http://schemas.microsoft.com/office/drawing/2014/main" id="{850115C1-D54F-4448-20FB-8C0642CCFDC2}"/>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comportementale = « La cigarette réflexe »</a:t>
            </a:r>
          </a:p>
        </p:txBody>
      </p:sp>
      <p:sp>
        <p:nvSpPr>
          <p:cNvPr id="16" name="Titre 1">
            <a:extLst>
              <a:ext uri="{FF2B5EF4-FFF2-40B4-BE49-F238E27FC236}">
                <a16:creationId xmlns:a16="http://schemas.microsoft.com/office/drawing/2014/main" id="{B39B4EEC-8972-2FA7-2BA0-5A20BBF1EC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7" name="Titre 6">
            <a:extLst>
              <a:ext uri="{FF2B5EF4-FFF2-40B4-BE49-F238E27FC236}">
                <a16:creationId xmlns:a16="http://schemas.microsoft.com/office/drawing/2014/main" id="{9E8E0A82-CF50-2E00-44A4-A757005537B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109522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3 : La posture professionnelle</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normAutofit/>
          </a:bodyPr>
          <a:lstStyle/>
          <a:p>
            <a:pPr marL="514350" indent="-514350">
              <a:spcAft>
                <a:spcPts val="1800"/>
              </a:spcAft>
              <a:buFont typeface="+mj-lt"/>
              <a:buAutoNum type="alphaLcParenR"/>
            </a:pPr>
            <a:r>
              <a:rPr lang="fr-FR" dirty="0">
                <a:solidFill>
                  <a:srgbClr val="000000"/>
                </a:solidFill>
              </a:rPr>
              <a:t>Le concept d’autonomie</a:t>
            </a:r>
          </a:p>
          <a:p>
            <a:pPr marL="514350" indent="-514350">
              <a:spcAft>
                <a:spcPts val="1800"/>
              </a:spcAft>
              <a:buFont typeface="+mj-lt"/>
              <a:buAutoNum type="alphaLcParenR"/>
            </a:pPr>
            <a:r>
              <a:rPr lang="fr-FR" dirty="0">
                <a:solidFill>
                  <a:srgbClr val="000000"/>
                </a:solidFill>
              </a:rPr>
              <a:t>Les attitudes favorables à la relation</a:t>
            </a:r>
          </a:p>
          <a:p>
            <a:pPr marL="514350" indent="-514350">
              <a:spcAft>
                <a:spcPts val="1800"/>
              </a:spcAft>
              <a:buFont typeface="+mj-lt"/>
              <a:buAutoNum type="alphaLcParenR"/>
            </a:pPr>
            <a:r>
              <a:rPr lang="fr-FR" dirty="0">
                <a:solidFill>
                  <a:srgbClr val="000000"/>
                </a:solidFill>
              </a:rPr>
              <a:t>L’entretien motivationnel</a:t>
            </a:r>
          </a:p>
          <a:p>
            <a:pPr marL="514350" indent="-514350">
              <a:spcAft>
                <a:spcPts val="1800"/>
              </a:spcAft>
              <a:buFont typeface="+mj-lt"/>
              <a:buAutoNum type="alphaLcParenR"/>
            </a:pPr>
            <a:r>
              <a:rPr lang="fr-FR" dirty="0">
                <a:solidFill>
                  <a:srgbClr val="000000"/>
                </a:solidFill>
              </a:rPr>
              <a:t>Le repérage précoce et l’intervention brève</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413791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583BD5-6714-6E75-B912-E429583BEB05}"/>
              </a:ext>
            </a:extLst>
          </p:cNvPr>
          <p:cNvSpPr txBox="1"/>
          <p:nvPr/>
        </p:nvSpPr>
        <p:spPr>
          <a:xfrm>
            <a:off x="1069674" y="1310217"/>
            <a:ext cx="10515599" cy="425501"/>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Comprendre le concept d’autonomie =  Capacité </a:t>
            </a:r>
            <a:r>
              <a:rPr lang="fr-FR"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du soignant à s’adapter au patient</a:t>
            </a:r>
          </a:p>
        </p:txBody>
      </p:sp>
      <p:sp>
        <p:nvSpPr>
          <p:cNvPr id="6" name="Titre 1">
            <a:extLst>
              <a:ext uri="{FF2B5EF4-FFF2-40B4-BE49-F238E27FC236}">
                <a16:creationId xmlns:a16="http://schemas.microsoft.com/office/drawing/2014/main" id="{CA0E62AB-FD86-6BDC-0702-43B1F7CB367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marR="0" lvl="0" indent="-457200" algn="l" defTabSz="914400" rtl="0" eaLnBrk="1" fontAlgn="auto" latinLnBrk="0" hangingPunct="1">
              <a:lnSpc>
                <a:spcPct val="90000"/>
              </a:lnSpc>
              <a:spcBef>
                <a:spcPct val="0"/>
              </a:spcBef>
              <a:spcAft>
                <a:spcPts val="0"/>
              </a:spcAft>
              <a:buClrTx/>
              <a:buSzTx/>
              <a:buFont typeface="+mj-lt"/>
              <a:buAutoNum type="alphaLcParenR"/>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Le concept d’autonomie</a:t>
            </a:r>
          </a:p>
        </p:txBody>
      </p:sp>
      <p:sp>
        <p:nvSpPr>
          <p:cNvPr id="7" name="Titre 6">
            <a:extLst>
              <a:ext uri="{FF2B5EF4-FFF2-40B4-BE49-F238E27FC236}">
                <a16:creationId xmlns:a16="http://schemas.microsoft.com/office/drawing/2014/main" id="{989C9509-94AE-8599-7BFD-51BEBCCF5CF2}"/>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3 : La posture professionnelle</a:t>
            </a:r>
          </a:p>
        </p:txBody>
      </p:sp>
      <p:sp>
        <p:nvSpPr>
          <p:cNvPr id="2" name="Espace réservé du texte 2">
            <a:extLst>
              <a:ext uri="{FF2B5EF4-FFF2-40B4-BE49-F238E27FC236}">
                <a16:creationId xmlns:a16="http://schemas.microsoft.com/office/drawing/2014/main" id="{238B1D4D-90AB-95F1-9811-D25D51D31E30}"/>
              </a:ext>
            </a:extLst>
          </p:cNvPr>
          <p:cNvSpPr txBox="1">
            <a:spLocks/>
          </p:cNvSpPr>
          <p:nvPr/>
        </p:nvSpPr>
        <p:spPr>
          <a:xfrm>
            <a:off x="943898" y="2285883"/>
            <a:ext cx="5333334"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Patient : </a:t>
            </a:r>
          </a:p>
        </p:txBody>
      </p:sp>
      <p:sp>
        <p:nvSpPr>
          <p:cNvPr id="3" name="Espace réservé du texte 8">
            <a:extLst>
              <a:ext uri="{FF2B5EF4-FFF2-40B4-BE49-F238E27FC236}">
                <a16:creationId xmlns:a16="http://schemas.microsoft.com/office/drawing/2014/main" id="{E7D7C54F-D7FB-5C40-E2D9-B74081807C80}"/>
              </a:ext>
            </a:extLst>
          </p:cNvPr>
          <p:cNvSpPr txBox="1">
            <a:spLocks/>
          </p:cNvSpPr>
          <p:nvPr/>
        </p:nvSpPr>
        <p:spPr>
          <a:xfrm>
            <a:off x="943897" y="3000680"/>
            <a:ext cx="5151825"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539750" algn="l"/>
              </a:tabLst>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Problématique «perte de liberté de s’abstenir » de consommer un produit ou de réaliser un comportement</a:t>
            </a:r>
            <a:endParaRPr lang="fr-FR" sz="1800" b="1" dirty="0">
              <a:solidFill>
                <a:srgbClr val="000000"/>
              </a:solidFill>
            </a:endParaRPr>
          </a:p>
          <a:p>
            <a:endParaRPr lang="fr-FR" sz="1800" dirty="0">
              <a:solidFill>
                <a:srgbClr val="000000"/>
              </a:solidFill>
            </a:endParaRPr>
          </a:p>
        </p:txBody>
      </p:sp>
      <p:cxnSp>
        <p:nvCxnSpPr>
          <p:cNvPr id="14" name="Connecteur droit 13">
            <a:extLst>
              <a:ext uri="{FF2B5EF4-FFF2-40B4-BE49-F238E27FC236}">
                <a16:creationId xmlns:a16="http://schemas.microsoft.com/office/drawing/2014/main" id="{7D1EE233-F413-A970-4048-54EFAF5AF4D0}"/>
              </a:ext>
            </a:extLst>
          </p:cNvPr>
          <p:cNvCxnSpPr>
            <a:cxnSpLocks/>
          </p:cNvCxnSpPr>
          <p:nvPr/>
        </p:nvCxnSpPr>
        <p:spPr>
          <a:xfrm>
            <a:off x="6095725" y="2280141"/>
            <a:ext cx="0" cy="1631983"/>
          </a:xfrm>
          <a:prstGeom prst="line">
            <a:avLst/>
          </a:prstGeom>
          <a:ln w="44450" cmpd="dbl"/>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293D8F8F-D78B-CDDD-4797-91119F06B2D4}"/>
              </a:ext>
            </a:extLst>
          </p:cNvPr>
          <p:cNvSpPr txBox="1"/>
          <p:nvPr/>
        </p:nvSpPr>
        <p:spPr>
          <a:xfrm>
            <a:off x="6533493" y="2950459"/>
            <a:ext cx="5427845" cy="710707"/>
          </a:xfrm>
          <a:prstGeom prst="rect">
            <a:avLst/>
          </a:prstGeom>
          <a:noFill/>
        </p:spPr>
        <p:txBody>
          <a:bodyPr wrap="square">
            <a:spAutoFit/>
          </a:bodyPr>
          <a:lstStyle/>
          <a:p>
            <a:pPr marL="0" marR="0" lvl="0" indent="0" defTabSz="914400" rtl="0" eaLnBrk="1" fontAlgn="auto" latinLnBrk="0" hangingPunct="1">
              <a:lnSpc>
                <a:spcPct val="115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Accompagner sans jugement, sans pression, adaptée au rythme, besoins, souhait, choix du patient.  </a:t>
            </a:r>
          </a:p>
        </p:txBody>
      </p:sp>
      <p:sp>
        <p:nvSpPr>
          <p:cNvPr id="16" name="Espace réservé du texte 2">
            <a:extLst>
              <a:ext uri="{FF2B5EF4-FFF2-40B4-BE49-F238E27FC236}">
                <a16:creationId xmlns:a16="http://schemas.microsoft.com/office/drawing/2014/main" id="{5ABFFDC4-37BC-0C11-FB62-15123A664ECB}"/>
              </a:ext>
            </a:extLst>
          </p:cNvPr>
          <p:cNvSpPr txBox="1">
            <a:spLocks/>
          </p:cNvSpPr>
          <p:nvPr/>
        </p:nvSpPr>
        <p:spPr>
          <a:xfrm>
            <a:off x="6508780" y="2306069"/>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Soignant : </a:t>
            </a:r>
          </a:p>
        </p:txBody>
      </p:sp>
    </p:spTree>
    <p:extLst>
      <p:ext uri="{BB962C8B-B14F-4D97-AF65-F5344CB8AC3E}">
        <p14:creationId xmlns:p14="http://schemas.microsoft.com/office/powerpoint/2010/main" val="346850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583BD5-6714-6E75-B912-E429583BEB05}"/>
              </a:ext>
            </a:extLst>
          </p:cNvPr>
          <p:cNvSpPr txBox="1"/>
          <p:nvPr/>
        </p:nvSpPr>
        <p:spPr>
          <a:xfrm>
            <a:off x="1069674" y="1310217"/>
            <a:ext cx="10515599" cy="3421706"/>
          </a:xfrm>
          <a:prstGeom prst="rect">
            <a:avLst/>
          </a:prstGeom>
          <a:noFill/>
        </p:spPr>
        <p:txBody>
          <a:bodyPr wrap="square">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Définitions : </a:t>
            </a: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pPr>
            <a:r>
              <a:rPr lang="fr-FR"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’autonomie</a:t>
            </a:r>
            <a:r>
              <a:rPr lang="fr-F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fr-F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Faculté d’agir librement », « un droit de se gouverner par ses propres lois à l’intérieur d’un Etat ». </a:t>
            </a:r>
            <a:b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Robert 2022)</a:t>
            </a: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concept d’autonomie </a:t>
            </a: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b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dictionnaire de l’Académie Française indique qu’« une personne autonome est capable d’agir par elle-même, de répondre à ses propres besoins sans être influencée ».</a:t>
            </a:r>
          </a:p>
        </p:txBody>
      </p:sp>
      <p:sp>
        <p:nvSpPr>
          <p:cNvPr id="6" name="Titre 1">
            <a:extLst>
              <a:ext uri="{FF2B5EF4-FFF2-40B4-BE49-F238E27FC236}">
                <a16:creationId xmlns:a16="http://schemas.microsoft.com/office/drawing/2014/main" id="{CA0E62AB-FD86-6BDC-0702-43B1F7CB367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Le concept d’autonomie</a:t>
            </a:r>
          </a:p>
        </p:txBody>
      </p:sp>
      <p:sp>
        <p:nvSpPr>
          <p:cNvPr id="7" name="Titre 6">
            <a:extLst>
              <a:ext uri="{FF2B5EF4-FFF2-40B4-BE49-F238E27FC236}">
                <a16:creationId xmlns:a16="http://schemas.microsoft.com/office/drawing/2014/main" id="{989C9509-94AE-8599-7BFD-51BEBCCF5CF2}"/>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2015287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3718560" y="2007018"/>
            <a:ext cx="7870372" cy="3007962"/>
          </a:xfrm>
        </p:spPr>
        <p:txBody>
          <a:bodyPr>
            <a:noAutofit/>
          </a:bodyPr>
          <a:lstStyle/>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Débuter l’entretien avec la permission du patient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Faire preuve de bienveillance et de non-jugement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Exprimer votre empathie et votre disponibilité</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Encourager la personne à verbaliser sa façon de percevoir sa problématique,  tenir compte de ses connaissances et ses expériences.</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Favoriser les questions ouvertes et reformuler ses propos.</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Demander l’autorisation au patient de lui prodiguer des conseils ou d’ajuster ses connaissances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connaitre l’autonomie du patient</a:t>
            </a:r>
            <a:endParaRPr lang="fr-FR" sz="1800" dirty="0">
              <a:solidFill>
                <a:srgbClr val="000000"/>
              </a:solidFill>
            </a:endParaRPr>
          </a:p>
        </p:txBody>
      </p:sp>
      <p:sp>
        <p:nvSpPr>
          <p:cNvPr id="4" name="Titre 1">
            <a:extLst>
              <a:ext uri="{FF2B5EF4-FFF2-40B4-BE49-F238E27FC236}">
                <a16:creationId xmlns:a16="http://schemas.microsoft.com/office/drawing/2014/main" id="{E674BB25-DCF4-127A-CB05-7B8CD88FE393}"/>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5" name="Titre 6">
            <a:extLst>
              <a:ext uri="{FF2B5EF4-FFF2-40B4-BE49-F238E27FC236}">
                <a16:creationId xmlns:a16="http://schemas.microsoft.com/office/drawing/2014/main" id="{8113A433-E028-EB07-0667-F673EDFB8E56}"/>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8" name="ZoneTexte 4">
            <a:extLst>
              <a:ext uri="{FF2B5EF4-FFF2-40B4-BE49-F238E27FC236}">
                <a16:creationId xmlns:a16="http://schemas.microsoft.com/office/drawing/2014/main" id="{CAEBCDAC-FBE4-402F-86D2-555AFF6B79FC}"/>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Favoriser</a:t>
            </a:r>
            <a:r>
              <a:rPr kumimoji="0" lang="fr-FR" b="0" i="0" u="none" strike="noStrike" kern="1200" cap="none" spc="0" normalizeH="0" baseline="0" noProof="0" dirty="0">
                <a:ln>
                  <a:noFill/>
                </a:ln>
                <a:solidFill>
                  <a:prstClr val="black"/>
                </a:solidFill>
                <a:effectLst/>
                <a:uLnTx/>
                <a:uFillTx/>
                <a:ea typeface="+mn-ea"/>
                <a:cs typeface="+mn-cs"/>
              </a:rPr>
              <a:t> </a:t>
            </a:r>
            <a:r>
              <a:rPr lang="fr-FR" b="1" dirty="0">
                <a:effectLst/>
                <a:ea typeface="Calibri" panose="020F0502020204030204" pitchFamily="34" charset="0"/>
                <a:cs typeface="Times New Roman" panose="02020603050405020304" pitchFamily="18" charset="0"/>
              </a:rPr>
              <a:t>l’alliance, la collaboration avec le patient</a:t>
            </a:r>
            <a:r>
              <a:rPr lang="fr-FR" dirty="0">
                <a:effectLst/>
                <a:ea typeface="Calibri" panose="020F0502020204030204" pitchFamily="34" charset="0"/>
                <a:cs typeface="Times New Roman" panose="02020603050405020304" pitchFamily="18" charset="0"/>
              </a:rPr>
              <a:t> :</a:t>
            </a:r>
            <a:endParaRPr kumimoji="0" lang="fr-FR"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9" name="Rectangle : coins arrondis 8">
            <a:extLst>
              <a:ext uri="{FF2B5EF4-FFF2-40B4-BE49-F238E27FC236}">
                <a16:creationId xmlns:a16="http://schemas.microsoft.com/office/drawing/2014/main" id="{945D5682-CB05-41C8-BED4-FEEF2735903C}"/>
              </a:ext>
            </a:extLst>
          </p:cNvPr>
          <p:cNvSpPr/>
          <p:nvPr/>
        </p:nvSpPr>
        <p:spPr>
          <a:xfrm>
            <a:off x="943897" y="1904019"/>
            <a:ext cx="2495989" cy="3588987"/>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r>
              <a:rPr lang="fr-FR" b="1" dirty="0">
                <a:solidFill>
                  <a:schemeClr val="tx1"/>
                </a:solidFill>
              </a:rPr>
              <a:t>Écoute</a:t>
            </a:r>
          </a:p>
          <a:p>
            <a:pPr algn="ctr">
              <a:lnSpc>
                <a:spcPct val="200000"/>
              </a:lnSpc>
            </a:pPr>
            <a:r>
              <a:rPr lang="fr-FR" b="1" dirty="0">
                <a:solidFill>
                  <a:schemeClr val="tx1"/>
                </a:solidFill>
              </a:rPr>
              <a:t>Confidentialité</a:t>
            </a:r>
          </a:p>
          <a:p>
            <a:pPr algn="ctr">
              <a:lnSpc>
                <a:spcPct val="200000"/>
              </a:lnSpc>
            </a:pPr>
            <a:r>
              <a:rPr lang="fr-FR" b="1" dirty="0">
                <a:solidFill>
                  <a:schemeClr val="tx1"/>
                </a:solidFill>
              </a:rPr>
              <a:t>Empathie</a:t>
            </a:r>
          </a:p>
          <a:p>
            <a:pPr algn="ctr">
              <a:lnSpc>
                <a:spcPct val="200000"/>
              </a:lnSpc>
            </a:pPr>
            <a:r>
              <a:rPr lang="fr-FR" b="1" dirty="0">
                <a:solidFill>
                  <a:schemeClr val="tx1"/>
                </a:solidFill>
              </a:rPr>
              <a:t>Bienveillance</a:t>
            </a:r>
          </a:p>
          <a:p>
            <a:pPr algn="ctr">
              <a:lnSpc>
                <a:spcPct val="200000"/>
              </a:lnSpc>
            </a:pPr>
            <a:r>
              <a:rPr lang="fr-FR" b="1" dirty="0">
                <a:solidFill>
                  <a:schemeClr val="tx1"/>
                </a:solidFill>
              </a:rPr>
              <a:t>Absence de jugement </a:t>
            </a:r>
          </a:p>
          <a:p>
            <a:pPr algn="ctr"/>
            <a:endParaRPr lang="fr-FR" dirty="0"/>
          </a:p>
        </p:txBody>
      </p:sp>
      <p:sp>
        <p:nvSpPr>
          <p:cNvPr id="10" name="ZoneTexte 2">
            <a:extLst>
              <a:ext uri="{FF2B5EF4-FFF2-40B4-BE49-F238E27FC236}">
                <a16:creationId xmlns:a16="http://schemas.microsoft.com/office/drawing/2014/main" id="{46CE07E6-E959-4C31-80BB-2D10DD86CF42}"/>
              </a:ext>
            </a:extLst>
          </p:cNvPr>
          <p:cNvSpPr txBox="1"/>
          <p:nvPr/>
        </p:nvSpPr>
        <p:spPr>
          <a:xfrm>
            <a:off x="943897" y="5672694"/>
            <a:ext cx="10878794"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solidFill>
                  <a:srgbClr val="7A2553"/>
                </a:solidFill>
              </a:rPr>
              <a:t>Le respect de grands principes pour soigner sa relation</a:t>
            </a:r>
          </a:p>
        </p:txBody>
      </p:sp>
    </p:spTree>
    <p:extLst>
      <p:ext uri="{BB962C8B-B14F-4D97-AF65-F5344CB8AC3E}">
        <p14:creationId xmlns:p14="http://schemas.microsoft.com/office/powerpoint/2010/main" val="206340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838200" y="1690688"/>
            <a:ext cx="10515600" cy="4486275"/>
          </a:xfrm>
        </p:spPr>
        <p:txBody>
          <a:bodyPr>
            <a:normAutofit/>
          </a:bodyPr>
          <a:lstStyle/>
          <a:p>
            <a:pPr marL="0" indent="0">
              <a:buNone/>
            </a:pPr>
            <a:r>
              <a:rPr lang="fr-FR" sz="2400" dirty="0">
                <a:solidFill>
                  <a:srgbClr val="000000"/>
                </a:solidFill>
              </a:rPr>
              <a:t>Les attitudes favorables à la relation avec le fumeur : </a:t>
            </a:r>
            <a:r>
              <a:rPr lang="fr-FR" sz="2400" b="1" dirty="0"/>
              <a:t>EVITER </a:t>
            </a:r>
          </a:p>
          <a:p>
            <a:endParaRPr lang="fr-FR" dirty="0"/>
          </a:p>
        </p:txBody>
      </p:sp>
      <p:pic>
        <p:nvPicPr>
          <p:cNvPr id="4" name="Image 3" descr="image med rayé">
            <a:extLst>
              <a:ext uri="{FF2B5EF4-FFF2-40B4-BE49-F238E27FC236}">
                <a16:creationId xmlns:a16="http://schemas.microsoft.com/office/drawing/2014/main" id="{9A16ABA8-522A-4B27-850E-9C9DEE49A96D}"/>
              </a:ext>
            </a:extLst>
          </p:cNvPr>
          <p:cNvPicPr>
            <a:picLocks noGrp="1" noChangeAspect="1"/>
          </p:cNvPicPr>
          <p:nvPr/>
        </p:nvPicPr>
        <p:blipFill rotWithShape="1">
          <a:blip r:embed="rId2" cstate="email">
            <a:extLst>
              <a:ext uri="{28A0092B-C50C-407E-A947-70E740481C1C}">
                <a14:useLocalDpi xmlns:a14="http://schemas.microsoft.com/office/drawing/2010/main" val="0"/>
              </a:ext>
            </a:extLst>
          </a:blip>
          <a:srcRect t="12877" r="6958" b="1162"/>
          <a:stretch/>
        </p:blipFill>
        <p:spPr>
          <a:xfrm>
            <a:off x="4928041" y="2239707"/>
            <a:ext cx="7129687" cy="3756522"/>
          </a:xfrm>
          <a:prstGeom prst="rect">
            <a:avLst/>
          </a:prstGeom>
          <a:noFill/>
          <a:ln>
            <a:noFill/>
          </a:ln>
        </p:spPr>
      </p:pic>
      <p:sp>
        <p:nvSpPr>
          <p:cNvPr id="5" name="ZoneTexte 4">
            <a:extLst>
              <a:ext uri="{FF2B5EF4-FFF2-40B4-BE49-F238E27FC236}">
                <a16:creationId xmlns:a16="http://schemas.microsoft.com/office/drawing/2014/main" id="{7BB29D47-4F89-D184-8DD6-1313118593BD}"/>
              </a:ext>
            </a:extLst>
          </p:cNvPr>
          <p:cNvSpPr txBox="1"/>
          <p:nvPr/>
        </p:nvSpPr>
        <p:spPr>
          <a:xfrm>
            <a:off x="10637112" y="6176963"/>
            <a:ext cx="776332" cy="307777"/>
          </a:xfrm>
          <a:prstGeom prst="rect">
            <a:avLst/>
          </a:prstGeom>
          <a:noFill/>
        </p:spPr>
        <p:txBody>
          <a:bodyPr wrap="square" rtlCol="0">
            <a:spAutoFit/>
          </a:bodyPr>
          <a:lstStyle/>
          <a:p>
            <a:r>
              <a:rPr lang="fr-FR" sz="1400" dirty="0">
                <a:solidFill>
                  <a:srgbClr val="000000"/>
                </a:solidFill>
                <a:latin typeface="Agency FB" panose="020B0503020202020204" pitchFamily="34" charset="0"/>
                <a:cs typeface="Arabic Typesetting" panose="020B0604020202020204" pitchFamily="66" charset="-78"/>
              </a:rPr>
              <a:t>PIEM</a:t>
            </a:r>
          </a:p>
        </p:txBody>
      </p:sp>
      <p:sp>
        <p:nvSpPr>
          <p:cNvPr id="7" name="ZoneTexte 6">
            <a:extLst>
              <a:ext uri="{FF2B5EF4-FFF2-40B4-BE49-F238E27FC236}">
                <a16:creationId xmlns:a16="http://schemas.microsoft.com/office/drawing/2014/main" id="{5E9A2F6F-43CB-DA40-74F0-1797FEAB1573}"/>
              </a:ext>
            </a:extLst>
          </p:cNvPr>
          <p:cNvSpPr txBox="1"/>
          <p:nvPr/>
        </p:nvSpPr>
        <p:spPr>
          <a:xfrm>
            <a:off x="943896" y="2605178"/>
            <a:ext cx="3984145" cy="1501693"/>
          </a:xfrm>
          <a:prstGeom prst="rect">
            <a:avLst/>
          </a:prstGeom>
          <a:noFill/>
        </p:spPr>
        <p:txBody>
          <a:bodyPr wrap="square" rtlCol="0">
            <a:spAutoFit/>
          </a:bodyPr>
          <a:lstStyle/>
          <a:p>
            <a:pPr marL="285750" lvl="0" indent="-285750">
              <a:lnSpc>
                <a:spcPct val="115000"/>
              </a:lnSpc>
              <a:spcAft>
                <a:spcPts val="600"/>
              </a:spcAft>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confrontation et l'argumentation en faveur du changement </a:t>
            </a:r>
          </a:p>
          <a:p>
            <a:pPr marL="285750" lvl="0" indent="-285750">
              <a:lnSpc>
                <a:spcPct val="115000"/>
              </a:lnSpc>
              <a:spcAft>
                <a:spcPts val="600"/>
              </a:spcAft>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se mettre en position de sachant </a:t>
            </a:r>
          </a:p>
          <a:p>
            <a:pPr marL="285750" lvl="0" indent="-285750">
              <a:lnSpc>
                <a:spcPct val="115000"/>
              </a:lnSpc>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donner un cours au patient </a:t>
            </a:r>
          </a:p>
        </p:txBody>
      </p:sp>
      <p:sp>
        <p:nvSpPr>
          <p:cNvPr id="9" name="Titre 1">
            <a:extLst>
              <a:ext uri="{FF2B5EF4-FFF2-40B4-BE49-F238E27FC236}">
                <a16:creationId xmlns:a16="http://schemas.microsoft.com/office/drawing/2014/main" id="{5B20C73F-8B9C-8601-02D7-7DFC621C72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10" name="Titre 6">
            <a:extLst>
              <a:ext uri="{FF2B5EF4-FFF2-40B4-BE49-F238E27FC236}">
                <a16:creationId xmlns:a16="http://schemas.microsoft.com/office/drawing/2014/main" id="{135C4582-B68C-9A33-6BE3-412ADA44C97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342582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 chevron 9">
            <a:extLst>
              <a:ext uri="{FF2B5EF4-FFF2-40B4-BE49-F238E27FC236}">
                <a16:creationId xmlns:a16="http://schemas.microsoft.com/office/drawing/2014/main" id="{CD75F612-4085-4BC3-9FFC-65C494902425}"/>
              </a:ext>
            </a:extLst>
          </p:cNvPr>
          <p:cNvSpPr/>
          <p:nvPr/>
        </p:nvSpPr>
        <p:spPr>
          <a:xfrm>
            <a:off x="4528569" y="2209993"/>
            <a:ext cx="3023672" cy="1584325"/>
          </a:xfrm>
          <a:prstGeom prst="chevron">
            <a:avLst>
              <a:gd name="adj" fmla="val 22000"/>
            </a:avLst>
          </a:prstGeom>
          <a:solidFill>
            <a:schemeClr val="accent2"/>
          </a:solidFill>
          <a:ln w="2222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Première cause de décès évitable en France*</a:t>
            </a:r>
            <a:endParaRPr lang="fr-FR" dirty="0">
              <a:solidFill>
                <a:schemeClr val="tx1"/>
              </a:solidFill>
            </a:endParaRPr>
          </a:p>
        </p:txBody>
      </p:sp>
      <p:sp>
        <p:nvSpPr>
          <p:cNvPr id="11" name="Flèche : chevron 10">
            <a:extLst>
              <a:ext uri="{FF2B5EF4-FFF2-40B4-BE49-F238E27FC236}">
                <a16:creationId xmlns:a16="http://schemas.microsoft.com/office/drawing/2014/main" id="{0776B2B2-1BC6-43AB-B98F-0036ABAFBFAD}"/>
              </a:ext>
            </a:extLst>
          </p:cNvPr>
          <p:cNvSpPr/>
          <p:nvPr/>
        </p:nvSpPr>
        <p:spPr>
          <a:xfrm>
            <a:off x="1417878" y="2206201"/>
            <a:ext cx="3149239" cy="1584325"/>
          </a:xfrm>
          <a:prstGeom prst="chevron">
            <a:avLst>
              <a:gd name="adj" fmla="val 22000"/>
            </a:avLst>
          </a:prstGeom>
          <a:solidFill>
            <a:schemeClr val="accent2"/>
          </a:solidFill>
          <a:ln w="222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b="1" dirty="0">
                <a:solidFill>
                  <a:schemeClr val="bg1"/>
                </a:solidFill>
                <a:cs typeface="Calibri Light" panose="020F0302020204030204" pitchFamily="34" charset="0"/>
              </a:rPr>
              <a:t>Plus de 75 000 décès</a:t>
            </a:r>
            <a:br>
              <a:rPr lang="fr-FR" altLang="fr-FR" b="1" dirty="0">
                <a:solidFill>
                  <a:schemeClr val="bg1"/>
                </a:solidFill>
                <a:cs typeface="Calibri Light" panose="020F0302020204030204" pitchFamily="34" charset="0"/>
              </a:rPr>
            </a:br>
            <a:r>
              <a:rPr lang="fr-FR" altLang="fr-FR" b="1" dirty="0">
                <a:solidFill>
                  <a:schemeClr val="bg1"/>
                </a:solidFill>
                <a:cs typeface="Calibri Light" panose="020F0302020204030204" pitchFamily="34" charset="0"/>
              </a:rPr>
              <a:t>imputables au tabagisme en 2015</a:t>
            </a:r>
          </a:p>
        </p:txBody>
      </p:sp>
      <p:sp>
        <p:nvSpPr>
          <p:cNvPr id="12" name="Flèche : chevron 11">
            <a:extLst>
              <a:ext uri="{FF2B5EF4-FFF2-40B4-BE49-F238E27FC236}">
                <a16:creationId xmlns:a16="http://schemas.microsoft.com/office/drawing/2014/main" id="{F23298E7-0D72-4382-A397-F6FA9BCE5789}"/>
              </a:ext>
            </a:extLst>
          </p:cNvPr>
          <p:cNvSpPr/>
          <p:nvPr/>
        </p:nvSpPr>
        <p:spPr>
          <a:xfrm>
            <a:off x="7506493" y="2206202"/>
            <a:ext cx="3215422" cy="1584325"/>
          </a:xfrm>
          <a:prstGeom prst="chevron">
            <a:avLst>
              <a:gd name="adj" fmla="val 22000"/>
            </a:avLst>
          </a:prstGeom>
          <a:solidFill>
            <a:schemeClr val="accent2"/>
          </a:solidFill>
          <a:ln w="2222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 coût social de </a:t>
            </a:r>
            <a:br>
              <a:rPr lang="fr-FR" b="1" dirty="0"/>
            </a:br>
            <a:r>
              <a:rPr lang="fr-FR" b="1" dirty="0">
                <a:solidFill>
                  <a:schemeClr val="bg1"/>
                </a:solidFill>
              </a:rPr>
              <a:t>122</a:t>
            </a:r>
            <a:r>
              <a:rPr lang="fr-FR" b="1" dirty="0"/>
              <a:t> milliards d’euros </a:t>
            </a:r>
            <a:br>
              <a:rPr lang="fr-FR" b="1" dirty="0"/>
            </a:br>
            <a:r>
              <a:rPr lang="fr-FR" b="1" dirty="0"/>
              <a:t>en 2010**</a:t>
            </a:r>
            <a:endParaRPr lang="fr-FR" dirty="0">
              <a:solidFill>
                <a:schemeClr val="tx1"/>
              </a:solidFill>
            </a:endParaRPr>
          </a:p>
        </p:txBody>
      </p:sp>
      <p:sp>
        <p:nvSpPr>
          <p:cNvPr id="13" name="Espace réservé du contenu 2">
            <a:extLst>
              <a:ext uri="{FF2B5EF4-FFF2-40B4-BE49-F238E27FC236}">
                <a16:creationId xmlns:a16="http://schemas.microsoft.com/office/drawing/2014/main" id="{34758338-C66A-4354-9866-7FD49F8D888C}"/>
              </a:ext>
            </a:extLst>
          </p:cNvPr>
          <p:cNvSpPr txBox="1">
            <a:spLocks/>
          </p:cNvSpPr>
          <p:nvPr/>
        </p:nvSpPr>
        <p:spPr>
          <a:xfrm>
            <a:off x="7525066" y="4771209"/>
            <a:ext cx="2297664" cy="1189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400" dirty="0">
                <a:solidFill>
                  <a:srgbClr val="000000"/>
                </a:solidFill>
                <a:latin typeface="Calibri" panose="020F0502020204030204" pitchFamily="34" charset="0"/>
                <a:cs typeface="Calibri" panose="020F0502020204030204" pitchFamily="34" charset="0"/>
              </a:rPr>
              <a:t>(valeur des vies humaines perdues, perte de la qualité de vie, pertes de production)</a:t>
            </a:r>
          </a:p>
        </p:txBody>
      </p:sp>
      <p:sp>
        <p:nvSpPr>
          <p:cNvPr id="14" name="Espace réservé du contenu 2">
            <a:extLst>
              <a:ext uri="{FF2B5EF4-FFF2-40B4-BE49-F238E27FC236}">
                <a16:creationId xmlns:a16="http://schemas.microsoft.com/office/drawing/2014/main" id="{6DA4ABF5-9D0D-4104-91F1-4C56353BDF11}"/>
              </a:ext>
            </a:extLst>
          </p:cNvPr>
          <p:cNvSpPr txBox="1">
            <a:spLocks/>
          </p:cNvSpPr>
          <p:nvPr/>
        </p:nvSpPr>
        <p:spPr>
          <a:xfrm>
            <a:off x="7378908" y="4056692"/>
            <a:ext cx="4813092" cy="4179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dirty="0">
                <a:solidFill>
                  <a:srgbClr val="000000"/>
                </a:solidFill>
                <a:latin typeface="Calibri" panose="020F0502020204030204" pitchFamily="34" charset="0"/>
                <a:cs typeface="Calibri" panose="020F0502020204030204" pitchFamily="34" charset="0"/>
              </a:rPr>
              <a:t>Coût social = coût externe + coût pour les finances publiques</a:t>
            </a:r>
          </a:p>
        </p:txBody>
      </p:sp>
      <p:sp>
        <p:nvSpPr>
          <p:cNvPr id="15" name="Espace réservé du contenu 2">
            <a:extLst>
              <a:ext uri="{FF2B5EF4-FFF2-40B4-BE49-F238E27FC236}">
                <a16:creationId xmlns:a16="http://schemas.microsoft.com/office/drawing/2014/main" id="{AF5C6B6C-FA54-4830-8E2C-0F64D9066631}"/>
              </a:ext>
            </a:extLst>
          </p:cNvPr>
          <p:cNvSpPr txBox="1">
            <a:spLocks/>
          </p:cNvSpPr>
          <p:nvPr/>
        </p:nvSpPr>
        <p:spPr>
          <a:xfrm>
            <a:off x="9822730" y="4741742"/>
            <a:ext cx="2356384" cy="1584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400" dirty="0">
                <a:solidFill>
                  <a:srgbClr val="000000"/>
                </a:solidFill>
                <a:latin typeface="Calibri" panose="020F0502020204030204" pitchFamily="34" charset="0"/>
                <a:cs typeface="Calibri" panose="020F0502020204030204" pitchFamily="34" charset="0"/>
              </a:rPr>
              <a:t>(dépenses de prévention, répression et soins, économie de retraites non versées, et recettes des taxes prélevées sur l’alcool et le tabac)</a:t>
            </a:r>
          </a:p>
        </p:txBody>
      </p:sp>
      <p:sp>
        <p:nvSpPr>
          <p:cNvPr id="16" name="Flèche : droite rayée 15">
            <a:extLst>
              <a:ext uri="{FF2B5EF4-FFF2-40B4-BE49-F238E27FC236}">
                <a16:creationId xmlns:a16="http://schemas.microsoft.com/office/drawing/2014/main" id="{3D593AAF-79D6-4A83-B173-B9D7D247457B}"/>
              </a:ext>
            </a:extLst>
          </p:cNvPr>
          <p:cNvSpPr/>
          <p:nvPr/>
        </p:nvSpPr>
        <p:spPr>
          <a:xfrm rot="5400000">
            <a:off x="8568659" y="4282460"/>
            <a:ext cx="442452" cy="399315"/>
          </a:xfrm>
          <a:prstGeom prst="stripedRightArrow">
            <a:avLst>
              <a:gd name="adj1" fmla="val 45076"/>
              <a:gd name="adj2" fmla="val 475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rayée 16">
            <a:extLst>
              <a:ext uri="{FF2B5EF4-FFF2-40B4-BE49-F238E27FC236}">
                <a16:creationId xmlns:a16="http://schemas.microsoft.com/office/drawing/2014/main" id="{AF07CD78-AE23-4F0F-8FB8-7B6C2BD482CA}"/>
              </a:ext>
            </a:extLst>
          </p:cNvPr>
          <p:cNvSpPr/>
          <p:nvPr/>
        </p:nvSpPr>
        <p:spPr>
          <a:xfrm rot="5400000">
            <a:off x="10515006" y="4282459"/>
            <a:ext cx="442452" cy="399315"/>
          </a:xfrm>
          <a:prstGeom prst="stripedRightArrow">
            <a:avLst>
              <a:gd name="adj1" fmla="val 45076"/>
              <a:gd name="adj2" fmla="val 475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13A8FCA-782A-44D8-85B0-F7C6B33502BB}"/>
              </a:ext>
            </a:extLst>
          </p:cNvPr>
          <p:cNvSpPr txBox="1"/>
          <p:nvPr/>
        </p:nvSpPr>
        <p:spPr>
          <a:xfrm>
            <a:off x="1276601" y="4051853"/>
            <a:ext cx="2965457" cy="738664"/>
          </a:xfrm>
          <a:prstGeom prst="rect">
            <a:avLst/>
          </a:prstGeom>
          <a:noFill/>
        </p:spPr>
        <p:txBody>
          <a:bodyPr wrap="square" rtlCol="0">
            <a:spAutoFit/>
          </a:bodyPr>
          <a:lstStyle/>
          <a:p>
            <a:r>
              <a:rPr lang="fr-FR" sz="1400" b="1" dirty="0">
                <a:solidFill>
                  <a:srgbClr val="000000"/>
                </a:solidFill>
              </a:rPr>
              <a:t>(soit environ 13% des décès enregistrés en France métropolitaine la même année)*</a:t>
            </a:r>
          </a:p>
        </p:txBody>
      </p:sp>
      <p:sp>
        <p:nvSpPr>
          <p:cNvPr id="20" name="ZoneTexte 19">
            <a:extLst>
              <a:ext uri="{FF2B5EF4-FFF2-40B4-BE49-F238E27FC236}">
                <a16:creationId xmlns:a16="http://schemas.microsoft.com/office/drawing/2014/main" id="{2F40AB40-F36B-487F-AC90-CF8D1436F220}"/>
              </a:ext>
            </a:extLst>
          </p:cNvPr>
          <p:cNvSpPr txBox="1"/>
          <p:nvPr/>
        </p:nvSpPr>
        <p:spPr>
          <a:xfrm>
            <a:off x="1700681" y="5859456"/>
            <a:ext cx="9111555" cy="646331"/>
          </a:xfrm>
          <a:prstGeom prst="rect">
            <a:avLst/>
          </a:prstGeom>
          <a:noFill/>
        </p:spPr>
        <p:txBody>
          <a:bodyPr wrap="square">
            <a:spAutoFit/>
          </a:bodyPr>
          <a:lstStyle/>
          <a:p>
            <a:r>
              <a:rPr lang="fr-FR" sz="1200" b="0" i="1" u="none" strike="noStrike" kern="1200" baseline="0" dirty="0">
                <a:solidFill>
                  <a:schemeClr val="tx2">
                    <a:lumMod val="50000"/>
                  </a:schemeClr>
                </a:solidFill>
                <a:latin typeface="+mn-lt"/>
                <a:ea typeface="+mn-ea"/>
                <a:cs typeface="+mn-cs"/>
              </a:rPr>
              <a:t>Sources :</a:t>
            </a:r>
          </a:p>
          <a:p>
            <a:r>
              <a:rPr lang="fr-FR" sz="1200" b="0" i="1" u="none" strike="noStrike" kern="1200" baseline="0" dirty="0">
                <a:solidFill>
                  <a:schemeClr val="tx2">
                    <a:lumMod val="50000"/>
                  </a:schemeClr>
                </a:solidFill>
                <a:latin typeface="+mn-lt"/>
                <a:ea typeface="+mn-ea"/>
                <a:cs typeface="+mn-cs"/>
              </a:rPr>
              <a:t>* Bulletin épidémiologique hebdomadaire Santé publique France N° 15 - 28 mai 2019 JOURNÉE MONDIALE SANS TABAC 2019</a:t>
            </a:r>
          </a:p>
          <a:p>
            <a:r>
              <a:rPr lang="fr-FR" sz="1200" b="0" i="1" u="none" strike="noStrike" kern="1200" baseline="0" dirty="0">
                <a:solidFill>
                  <a:schemeClr val="tx2">
                    <a:lumMod val="50000"/>
                  </a:schemeClr>
                </a:solidFill>
                <a:latin typeface="+mn-lt"/>
                <a:ea typeface="+mn-ea"/>
                <a:cs typeface="+mn-cs"/>
              </a:rPr>
              <a:t>** « Le coût social des drogues en France ». OFDT. 10 septembre 2015</a:t>
            </a:r>
            <a:endParaRPr lang="fr-FR" sz="1200" i="1" dirty="0">
              <a:solidFill>
                <a:schemeClr val="tx2">
                  <a:lumMod val="50000"/>
                </a:schemeClr>
              </a:solidFill>
            </a:endParaRPr>
          </a:p>
        </p:txBody>
      </p:sp>
      <p:sp>
        <p:nvSpPr>
          <p:cNvPr id="7" name="ZoneTexte 6">
            <a:extLst>
              <a:ext uri="{FF2B5EF4-FFF2-40B4-BE49-F238E27FC236}">
                <a16:creationId xmlns:a16="http://schemas.microsoft.com/office/drawing/2014/main" id="{16AD89C5-480E-6631-4BB1-45C820EA49E9}"/>
              </a:ext>
            </a:extLst>
          </p:cNvPr>
          <p:cNvSpPr txBox="1"/>
          <p:nvPr/>
        </p:nvSpPr>
        <p:spPr>
          <a:xfrm>
            <a:off x="4428318" y="4055990"/>
            <a:ext cx="2764330" cy="523220"/>
          </a:xfrm>
          <a:prstGeom prst="rect">
            <a:avLst/>
          </a:prstGeom>
          <a:noFill/>
        </p:spPr>
        <p:txBody>
          <a:bodyPr wrap="square" rtlCol="0">
            <a:spAutoFit/>
          </a:bodyPr>
          <a:lstStyle/>
          <a:p>
            <a:pPr algn="ctr"/>
            <a:r>
              <a:rPr lang="fr-FR" sz="1400" b="1" dirty="0">
                <a:solidFill>
                  <a:srgbClr val="000000"/>
                </a:solidFill>
              </a:rPr>
              <a:t>1 fumeur / 2 meurt de son tabagisme</a:t>
            </a:r>
          </a:p>
        </p:txBody>
      </p:sp>
      <p:sp>
        <p:nvSpPr>
          <p:cNvPr id="19" name="Titre 1">
            <a:extLst>
              <a:ext uri="{FF2B5EF4-FFF2-40B4-BE49-F238E27FC236}">
                <a16:creationId xmlns:a16="http://schemas.microsoft.com/office/drawing/2014/main" id="{260D3C90-5D1A-DF88-FE63-261ADE4AB721}"/>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21" name="Titre 6">
            <a:extLst>
              <a:ext uri="{FF2B5EF4-FFF2-40B4-BE49-F238E27FC236}">
                <a16:creationId xmlns:a16="http://schemas.microsoft.com/office/drawing/2014/main" id="{087F8DE8-552A-B094-5985-384320A8659E}"/>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22" name="ZoneTexte 21">
            <a:extLst>
              <a:ext uri="{FF2B5EF4-FFF2-40B4-BE49-F238E27FC236}">
                <a16:creationId xmlns:a16="http://schemas.microsoft.com/office/drawing/2014/main" id="{D0DEB51E-931C-FA1B-920A-6D6DCEB166A7}"/>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Le tabac en quelques chiffres</a:t>
            </a:r>
          </a:p>
        </p:txBody>
      </p:sp>
    </p:spTree>
    <p:extLst>
      <p:ext uri="{BB962C8B-B14F-4D97-AF65-F5344CB8AC3E}">
        <p14:creationId xmlns:p14="http://schemas.microsoft.com/office/powerpoint/2010/main" val="330435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med rayé">
            <a:extLst>
              <a:ext uri="{FF2B5EF4-FFF2-40B4-BE49-F238E27FC236}">
                <a16:creationId xmlns:a16="http://schemas.microsoft.com/office/drawing/2014/main" id="{9A16ABA8-522A-4B27-850E-9C9DEE49A96D}"/>
              </a:ext>
            </a:extLst>
          </p:cNvPr>
          <p:cNvPicPr>
            <a:picLocks noGrp="1" noChangeAspect="1"/>
          </p:cNvPicPr>
          <p:nvPr/>
        </p:nvPicPr>
        <p:blipFill rotWithShape="1">
          <a:blip r:embed="rId2" cstate="email">
            <a:alphaModFix amt="35000"/>
            <a:extLst>
              <a:ext uri="{28A0092B-C50C-407E-A947-70E740481C1C}">
                <a14:useLocalDpi xmlns:a14="http://schemas.microsoft.com/office/drawing/2010/main" val="0"/>
              </a:ext>
            </a:extLst>
          </a:blip>
          <a:srcRect t="12877" r="6958" b="1162"/>
          <a:stretch/>
        </p:blipFill>
        <p:spPr>
          <a:xfrm>
            <a:off x="5695406" y="2560343"/>
            <a:ext cx="6496594" cy="3422955"/>
          </a:xfrm>
          <a:prstGeom prst="rect">
            <a:avLst/>
          </a:prstGeom>
          <a:noFill/>
          <a:ln>
            <a:noFill/>
          </a:ln>
        </p:spPr>
      </p:pic>
      <p:sp>
        <p:nvSpPr>
          <p:cNvPr id="5" name="ZoneTexte 4">
            <a:extLst>
              <a:ext uri="{FF2B5EF4-FFF2-40B4-BE49-F238E27FC236}">
                <a16:creationId xmlns:a16="http://schemas.microsoft.com/office/drawing/2014/main" id="{7BB29D47-4F89-D184-8DD6-1313118593BD}"/>
              </a:ext>
            </a:extLst>
          </p:cNvPr>
          <p:cNvSpPr txBox="1"/>
          <p:nvPr/>
        </p:nvSpPr>
        <p:spPr>
          <a:xfrm>
            <a:off x="10637112" y="6176963"/>
            <a:ext cx="776332" cy="307777"/>
          </a:xfrm>
          <a:prstGeom prst="rect">
            <a:avLst/>
          </a:prstGeom>
          <a:noFill/>
        </p:spPr>
        <p:txBody>
          <a:bodyPr wrap="square" rtlCol="0">
            <a:spAutoFit/>
          </a:bodyPr>
          <a:lstStyle/>
          <a:p>
            <a:r>
              <a:rPr lang="fr-FR" sz="1400" dirty="0">
                <a:latin typeface="Agency FB" panose="020B0503020202020204" pitchFamily="34" charset="0"/>
                <a:cs typeface="Arabic Typesetting" panose="020B0604020202020204" pitchFamily="66" charset="-78"/>
              </a:rPr>
              <a:t>PIEM</a:t>
            </a:r>
          </a:p>
        </p:txBody>
      </p:sp>
      <p:sp>
        <p:nvSpPr>
          <p:cNvPr id="9" name="Titre 1">
            <a:extLst>
              <a:ext uri="{FF2B5EF4-FFF2-40B4-BE49-F238E27FC236}">
                <a16:creationId xmlns:a16="http://schemas.microsoft.com/office/drawing/2014/main" id="{5B20C73F-8B9C-8601-02D7-7DFC621C72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10" name="Titre 6">
            <a:extLst>
              <a:ext uri="{FF2B5EF4-FFF2-40B4-BE49-F238E27FC236}">
                <a16:creationId xmlns:a16="http://schemas.microsoft.com/office/drawing/2014/main" id="{135C4582-B68C-9A33-6BE3-412ADA44C97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8" name="ZoneTexte 4">
            <a:extLst>
              <a:ext uri="{FF2B5EF4-FFF2-40B4-BE49-F238E27FC236}">
                <a16:creationId xmlns:a16="http://schemas.microsoft.com/office/drawing/2014/main" id="{CA6ECCB1-65EA-A611-18E4-E2051FF4A266}"/>
              </a:ext>
            </a:extLst>
          </p:cNvPr>
          <p:cNvSpPr txBox="1"/>
          <p:nvPr/>
        </p:nvSpPr>
        <p:spPr>
          <a:xfrm>
            <a:off x="943897" y="1364993"/>
            <a:ext cx="1106522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effectLst/>
                <a:ea typeface="Calibri" panose="020F0502020204030204" pitchFamily="34" charset="0"/>
                <a:cs typeface="Times New Roman" panose="02020603050405020304" pitchFamily="18" charset="0"/>
              </a:rPr>
              <a:t> « les 12 obstacles à la communication » Dr Thomas Gordon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    Eviter l</a:t>
            </a:r>
            <a:r>
              <a:rPr lang="fr-FR" b="1" dirty="0">
                <a:effectLst/>
                <a:ea typeface="Calibri" panose="020F0502020204030204" pitchFamily="34" charset="0"/>
                <a:cs typeface="Times New Roman" panose="02020603050405020304" pitchFamily="18" charset="0"/>
              </a:rPr>
              <a:t>es impasses relationnelles et le réflexe correcteur</a:t>
            </a:r>
            <a:endParaRPr kumimoji="0" lang="fr-FR" b="1"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11" name="ZoneTexte 3">
            <a:extLst>
              <a:ext uri="{FF2B5EF4-FFF2-40B4-BE49-F238E27FC236}">
                <a16:creationId xmlns:a16="http://schemas.microsoft.com/office/drawing/2014/main" id="{E914267B-87A3-4AFC-A561-FBB74B1B4AD6}"/>
              </a:ext>
            </a:extLst>
          </p:cNvPr>
          <p:cNvSpPr txBox="1"/>
          <p:nvPr/>
        </p:nvSpPr>
        <p:spPr>
          <a:xfrm>
            <a:off x="943897" y="2350480"/>
            <a:ext cx="6027754" cy="3788858"/>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Ordonner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Alarmer, mettre en garde, menacer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Conseiller, faire des suggestions, fournir des solutions</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Démontrer, argumenter, enseigner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Moraliser, juger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Étiqueter, interpréter, analyser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Sympathiser, consoler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Mettre à l’épreuve</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Plaisanter…</a:t>
            </a:r>
          </a:p>
        </p:txBody>
      </p:sp>
    </p:spTree>
    <p:extLst>
      <p:ext uri="{BB962C8B-B14F-4D97-AF65-F5344CB8AC3E}">
        <p14:creationId xmlns:p14="http://schemas.microsoft.com/office/powerpoint/2010/main" val="68672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a:extLst>
              <a:ext uri="{FF2B5EF4-FFF2-40B4-BE49-F238E27FC236}">
                <a16:creationId xmlns:a16="http://schemas.microsoft.com/office/drawing/2014/main" id="{4865B103-400F-C347-998F-4054FEFD5366}"/>
              </a:ext>
            </a:extLst>
          </p:cNvPr>
          <p:cNvSpPr>
            <a:spLocks noGrp="1" noChangeArrowheads="1"/>
          </p:cNvSpPr>
          <p:nvPr>
            <p:ph idx="4294967295"/>
          </p:nvPr>
        </p:nvSpPr>
        <p:spPr>
          <a:xfrm>
            <a:off x="0" y="2246313"/>
            <a:ext cx="10515600" cy="4351337"/>
          </a:xfrm>
          <a:prstGeom prst="rect">
            <a:avLst/>
          </a:prstGeom>
        </p:spPr>
        <p:txBody>
          <a:bodyPr/>
          <a:lstStyle/>
          <a:p>
            <a:pPr>
              <a:buFontTx/>
              <a:buNone/>
            </a:pPr>
            <a:r>
              <a:rPr lang="fr-FR" altLang="fr-FR" dirty="0"/>
              <a:t>   </a:t>
            </a:r>
          </a:p>
        </p:txBody>
      </p:sp>
      <p:sp>
        <p:nvSpPr>
          <p:cNvPr id="372740" name="Rectangle 4">
            <a:extLst>
              <a:ext uri="{FF2B5EF4-FFF2-40B4-BE49-F238E27FC236}">
                <a16:creationId xmlns:a16="http://schemas.microsoft.com/office/drawing/2014/main" id="{6BACACC7-D2AA-C94F-A9C5-B8BE628F7E00}"/>
              </a:ext>
            </a:extLst>
          </p:cNvPr>
          <p:cNvSpPr>
            <a:spLocks noChangeArrowheads="1"/>
          </p:cNvSpPr>
          <p:nvPr/>
        </p:nvSpPr>
        <p:spPr bwMode="auto">
          <a:xfrm>
            <a:off x="8305800" y="3774143"/>
            <a:ext cx="2362200"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Consommateur </a:t>
            </a:r>
          </a:p>
          <a:p>
            <a:pPr algn="ctr"/>
            <a:r>
              <a:rPr lang="fr-FR" altLang="fr-FR" sz="2400" dirty="0">
                <a:solidFill>
                  <a:sysClr val="windowText" lastClr="000000"/>
                </a:solidFill>
              </a:rPr>
              <a:t>satisfait ou indécis</a:t>
            </a:r>
          </a:p>
        </p:txBody>
      </p:sp>
      <p:sp>
        <p:nvSpPr>
          <p:cNvPr id="372741" name="Rectangle 5">
            <a:extLst>
              <a:ext uri="{FF2B5EF4-FFF2-40B4-BE49-F238E27FC236}">
                <a16:creationId xmlns:a16="http://schemas.microsoft.com/office/drawing/2014/main" id="{620EF8F0-DFFA-F643-884F-47CB35489CC3}"/>
              </a:ext>
            </a:extLst>
          </p:cNvPr>
          <p:cNvSpPr>
            <a:spLocks noChangeArrowheads="1"/>
          </p:cNvSpPr>
          <p:nvPr/>
        </p:nvSpPr>
        <p:spPr bwMode="auto">
          <a:xfrm>
            <a:off x="6553200" y="5298143"/>
            <a:ext cx="2743200" cy="1066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Envisage de changer </a:t>
            </a:r>
          </a:p>
          <a:p>
            <a:pPr algn="ctr"/>
            <a:r>
              <a:rPr lang="fr-FR" altLang="fr-FR" sz="2400" dirty="0">
                <a:solidFill>
                  <a:sysClr val="windowText" lastClr="000000"/>
                </a:solidFill>
              </a:rPr>
              <a:t>son comportement de</a:t>
            </a:r>
          </a:p>
          <a:p>
            <a:pPr algn="ctr"/>
            <a:r>
              <a:rPr lang="fr-FR" altLang="fr-FR" sz="2400" dirty="0">
                <a:solidFill>
                  <a:sysClr val="windowText" lastClr="000000"/>
                </a:solidFill>
              </a:rPr>
              <a:t>consommation</a:t>
            </a:r>
          </a:p>
        </p:txBody>
      </p:sp>
      <p:sp>
        <p:nvSpPr>
          <p:cNvPr id="372742" name="Rectangle 6">
            <a:extLst>
              <a:ext uri="{FF2B5EF4-FFF2-40B4-BE49-F238E27FC236}">
                <a16:creationId xmlns:a16="http://schemas.microsoft.com/office/drawing/2014/main" id="{226E3579-9D75-8947-90E7-D60613F214A2}"/>
              </a:ext>
            </a:extLst>
          </p:cNvPr>
          <p:cNvSpPr>
            <a:spLocks noChangeArrowheads="1"/>
          </p:cNvSpPr>
          <p:nvPr/>
        </p:nvSpPr>
        <p:spPr bwMode="auto">
          <a:xfrm>
            <a:off x="3903662" y="5450543"/>
            <a:ext cx="1506538"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Décide </a:t>
            </a:r>
            <a:br>
              <a:rPr lang="fr-FR" altLang="fr-FR" sz="2400" dirty="0">
                <a:solidFill>
                  <a:sysClr val="windowText" lastClr="000000"/>
                </a:solidFill>
              </a:rPr>
            </a:br>
            <a:r>
              <a:rPr lang="fr-FR" altLang="fr-FR" sz="2400" dirty="0">
                <a:solidFill>
                  <a:sysClr val="windowText" lastClr="000000"/>
                </a:solidFill>
              </a:rPr>
              <a:t>de changer</a:t>
            </a:r>
          </a:p>
        </p:txBody>
      </p:sp>
      <p:sp>
        <p:nvSpPr>
          <p:cNvPr id="372743" name="Rectangle 7">
            <a:extLst>
              <a:ext uri="{FF2B5EF4-FFF2-40B4-BE49-F238E27FC236}">
                <a16:creationId xmlns:a16="http://schemas.microsoft.com/office/drawing/2014/main" id="{0C6817F3-FAB3-7F42-BC14-957F36120F22}"/>
              </a:ext>
            </a:extLst>
          </p:cNvPr>
          <p:cNvSpPr>
            <a:spLocks noChangeArrowheads="1"/>
          </p:cNvSpPr>
          <p:nvPr/>
        </p:nvSpPr>
        <p:spPr bwMode="auto">
          <a:xfrm>
            <a:off x="1533832" y="4574243"/>
            <a:ext cx="1742767"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Essaie </a:t>
            </a:r>
            <a:br>
              <a:rPr lang="fr-FR" altLang="fr-FR" sz="2400" dirty="0">
                <a:solidFill>
                  <a:sysClr val="windowText" lastClr="000000"/>
                </a:solidFill>
              </a:rPr>
            </a:br>
            <a:r>
              <a:rPr lang="fr-FR" altLang="fr-FR" sz="2400" dirty="0">
                <a:solidFill>
                  <a:sysClr val="windowText" lastClr="000000"/>
                </a:solidFill>
              </a:rPr>
              <a:t>de changer</a:t>
            </a:r>
          </a:p>
        </p:txBody>
      </p:sp>
      <p:sp>
        <p:nvSpPr>
          <p:cNvPr id="372744" name="Rectangle 8">
            <a:extLst>
              <a:ext uri="{FF2B5EF4-FFF2-40B4-BE49-F238E27FC236}">
                <a16:creationId xmlns:a16="http://schemas.microsoft.com/office/drawing/2014/main" id="{A52DC504-E020-B64A-970F-D858DE8084E1}"/>
              </a:ext>
            </a:extLst>
          </p:cNvPr>
          <p:cNvSpPr>
            <a:spLocks noChangeArrowheads="1"/>
          </p:cNvSpPr>
          <p:nvPr/>
        </p:nvSpPr>
        <p:spPr bwMode="auto">
          <a:xfrm>
            <a:off x="2819400" y="2554943"/>
            <a:ext cx="2362200" cy="1066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Change son </a:t>
            </a:r>
          </a:p>
          <a:p>
            <a:pPr algn="ctr"/>
            <a:r>
              <a:rPr lang="fr-FR" altLang="fr-FR" sz="2400" dirty="0">
                <a:solidFill>
                  <a:sysClr val="windowText" lastClr="000000"/>
                </a:solidFill>
              </a:rPr>
              <a:t>comportement de</a:t>
            </a:r>
          </a:p>
          <a:p>
            <a:pPr algn="ctr"/>
            <a:r>
              <a:rPr lang="fr-FR" altLang="fr-FR" sz="2400" dirty="0">
                <a:solidFill>
                  <a:sysClr val="windowText" lastClr="000000"/>
                </a:solidFill>
              </a:rPr>
              <a:t>consommation</a:t>
            </a:r>
          </a:p>
        </p:txBody>
      </p:sp>
      <p:sp>
        <p:nvSpPr>
          <p:cNvPr id="372745" name="Rectangle 9">
            <a:extLst>
              <a:ext uri="{FF2B5EF4-FFF2-40B4-BE49-F238E27FC236}">
                <a16:creationId xmlns:a16="http://schemas.microsoft.com/office/drawing/2014/main" id="{7DFA9668-A867-B342-A96B-06B76C9F20AF}"/>
              </a:ext>
            </a:extLst>
          </p:cNvPr>
          <p:cNvSpPr>
            <a:spLocks noChangeArrowheads="1"/>
          </p:cNvSpPr>
          <p:nvPr/>
        </p:nvSpPr>
        <p:spPr bwMode="auto">
          <a:xfrm>
            <a:off x="6629400" y="2021543"/>
            <a:ext cx="2590800" cy="685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Persévère dans son</a:t>
            </a:r>
          </a:p>
          <a:p>
            <a:pPr algn="ctr"/>
            <a:r>
              <a:rPr lang="fr-FR" altLang="fr-FR" sz="2400" dirty="0">
                <a:solidFill>
                  <a:sysClr val="windowText" lastClr="000000"/>
                </a:solidFill>
              </a:rPr>
              <a:t>changement</a:t>
            </a:r>
          </a:p>
        </p:txBody>
      </p:sp>
      <p:sp>
        <p:nvSpPr>
          <p:cNvPr id="372746" name="AutoShape 10">
            <a:extLst>
              <a:ext uri="{FF2B5EF4-FFF2-40B4-BE49-F238E27FC236}">
                <a16:creationId xmlns:a16="http://schemas.microsoft.com/office/drawing/2014/main" id="{BAF9FFE7-44C6-1F4A-8772-79694040DA7B}"/>
              </a:ext>
            </a:extLst>
          </p:cNvPr>
          <p:cNvSpPr>
            <a:spLocks noChangeArrowheads="1"/>
          </p:cNvSpPr>
          <p:nvPr/>
        </p:nvSpPr>
        <p:spPr bwMode="auto">
          <a:xfrm rot="4903159">
            <a:off x="8307388" y="4229756"/>
            <a:ext cx="2206625" cy="1143000"/>
          </a:xfrm>
          <a:custGeom>
            <a:avLst/>
            <a:gdLst>
              <a:gd name="G0" fmla="+- -454318 0 0"/>
              <a:gd name="G1" fmla="+- -6307187 0 0"/>
              <a:gd name="G2" fmla="+- -454318 0 -6307187"/>
              <a:gd name="G3" fmla="+- 10800 0 0"/>
              <a:gd name="G4" fmla="+- 0 0 -454318"/>
              <a:gd name="T0" fmla="*/ 360 256 1"/>
              <a:gd name="T1" fmla="*/ 0 256 1"/>
              <a:gd name="G5" fmla="+- G2 T0 T1"/>
              <a:gd name="G6" fmla="?: G2 G2 G5"/>
              <a:gd name="G7" fmla="+- 0 0 G6"/>
              <a:gd name="G8" fmla="+- 6860 0 0"/>
              <a:gd name="G9" fmla="+- 0 0 -6307187"/>
              <a:gd name="G10" fmla="+- 6860 0 2700"/>
              <a:gd name="G11" fmla="cos G10 -454318"/>
              <a:gd name="G12" fmla="sin G10 -454318"/>
              <a:gd name="G13" fmla="cos 13500 -454318"/>
              <a:gd name="G14" fmla="sin 13500 -454318"/>
              <a:gd name="G15" fmla="+- G11 10800 0"/>
              <a:gd name="G16" fmla="+- G12 10800 0"/>
              <a:gd name="G17" fmla="+- G13 10800 0"/>
              <a:gd name="G18" fmla="+- G14 10800 0"/>
              <a:gd name="G19" fmla="*/ 6860 1 2"/>
              <a:gd name="G20" fmla="+- G19 5400 0"/>
              <a:gd name="G21" fmla="cos G20 -454318"/>
              <a:gd name="G22" fmla="sin G20 -454318"/>
              <a:gd name="G23" fmla="+- G21 10800 0"/>
              <a:gd name="G24" fmla="+- G12 G23 G22"/>
              <a:gd name="G25" fmla="+- G22 G23 G11"/>
              <a:gd name="G26" fmla="cos 10800 -454318"/>
              <a:gd name="G27" fmla="sin 10800 -454318"/>
              <a:gd name="G28" fmla="cos 6860 -454318"/>
              <a:gd name="G29" fmla="sin 6860 -454318"/>
              <a:gd name="G30" fmla="+- G26 10800 0"/>
              <a:gd name="G31" fmla="+- G27 10800 0"/>
              <a:gd name="G32" fmla="+- G28 10800 0"/>
              <a:gd name="G33" fmla="+- G29 10800 0"/>
              <a:gd name="G34" fmla="+- G19 5400 0"/>
              <a:gd name="G35" fmla="cos G34 -6307187"/>
              <a:gd name="G36" fmla="sin G34 -6307187"/>
              <a:gd name="G37" fmla="+/ -6307187 -454318 2"/>
              <a:gd name="T2" fmla="*/ 180 256 1"/>
              <a:gd name="T3" fmla="*/ 0 256 1"/>
              <a:gd name="G38" fmla="+- G37 T2 T3"/>
              <a:gd name="G39" fmla="?: G2 G37 G38"/>
              <a:gd name="G40" fmla="cos 10800 G39"/>
              <a:gd name="G41" fmla="sin 10800 G39"/>
              <a:gd name="G42" fmla="cos 6860 G39"/>
              <a:gd name="G43" fmla="sin 6860 G39"/>
              <a:gd name="G44" fmla="+- G40 10800 0"/>
              <a:gd name="G45" fmla="+- G41 10800 0"/>
              <a:gd name="G46" fmla="+- G42 10800 0"/>
              <a:gd name="G47" fmla="+- G43 10800 0"/>
              <a:gd name="G48" fmla="+- G35 10800 0"/>
              <a:gd name="G49" fmla="+- G36 10800 0"/>
              <a:gd name="T4" fmla="*/ 17510 w 21600"/>
              <a:gd name="T5" fmla="*/ 2337 h 21600"/>
              <a:gd name="T6" fmla="*/ 9840 w 21600"/>
              <a:gd name="T7" fmla="*/ 2022 h 21600"/>
              <a:gd name="T8" fmla="*/ 15062 w 21600"/>
              <a:gd name="T9" fmla="*/ 5424 h 21600"/>
              <a:gd name="T10" fmla="*/ 24201 w 21600"/>
              <a:gd name="T11" fmla="*/ 9170 h 21600"/>
              <a:gd name="T12" fmla="*/ 20128 w 21600"/>
              <a:gd name="T13" fmla="*/ 14370 h 21600"/>
              <a:gd name="T14" fmla="*/ 14929 w 21600"/>
              <a:gd name="T15" fmla="*/ 1029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09" y="9972"/>
                </a:moveTo>
                <a:cubicBezTo>
                  <a:pt x="17191" y="6528"/>
                  <a:pt x="14268" y="3940"/>
                  <a:pt x="10800" y="3940"/>
                </a:cubicBezTo>
                <a:cubicBezTo>
                  <a:pt x="10550" y="3940"/>
                  <a:pt x="10301" y="3953"/>
                  <a:pt x="10054" y="3980"/>
                </a:cubicBezTo>
                <a:lnTo>
                  <a:pt x="9626" y="63"/>
                </a:lnTo>
                <a:cubicBezTo>
                  <a:pt x="10015" y="21"/>
                  <a:pt x="10407" y="0"/>
                  <a:pt x="10800" y="0"/>
                </a:cubicBezTo>
                <a:cubicBezTo>
                  <a:pt x="16260" y="0"/>
                  <a:pt x="20861" y="4075"/>
                  <a:pt x="21521" y="9496"/>
                </a:cubicBezTo>
                <a:lnTo>
                  <a:pt x="24201" y="9170"/>
                </a:lnTo>
                <a:lnTo>
                  <a:pt x="20128" y="14370"/>
                </a:lnTo>
                <a:lnTo>
                  <a:pt x="14929" y="10297"/>
                </a:lnTo>
                <a:lnTo>
                  <a:pt x="17609" y="9972"/>
                </a:lnTo>
                <a:close/>
              </a:path>
            </a:pathLst>
          </a:custGeom>
          <a:noFill/>
          <a:ln w="9525">
            <a:solidFill>
              <a:schemeClr val="tx2"/>
            </a:solidFill>
            <a:miter lim="800000"/>
            <a:headEnd/>
            <a:tailEnd/>
          </a:ln>
          <a:effectLst/>
        </p:spPr>
        <p:txBody>
          <a:bodyPr wrap="none" anchor="ctr"/>
          <a:lstStyle/>
          <a:p>
            <a:endParaRPr lang="fr-FR"/>
          </a:p>
        </p:txBody>
      </p:sp>
      <p:sp>
        <p:nvSpPr>
          <p:cNvPr id="372747" name="AutoShape 11">
            <a:extLst>
              <a:ext uri="{FF2B5EF4-FFF2-40B4-BE49-F238E27FC236}">
                <a16:creationId xmlns:a16="http://schemas.microsoft.com/office/drawing/2014/main" id="{024CFA67-E17F-E143-BD8B-4B6301949154}"/>
              </a:ext>
            </a:extLst>
          </p:cNvPr>
          <p:cNvSpPr>
            <a:spLocks noChangeArrowheads="1"/>
          </p:cNvSpPr>
          <p:nvPr/>
        </p:nvSpPr>
        <p:spPr bwMode="auto">
          <a:xfrm>
            <a:off x="5486400" y="5602943"/>
            <a:ext cx="990600" cy="533400"/>
          </a:xfrm>
          <a:prstGeom prst="leftArrow">
            <a:avLst>
              <a:gd name="adj1" fmla="val 46768"/>
              <a:gd name="adj2" fmla="val 57442"/>
            </a:avLst>
          </a:prstGeom>
          <a:solidFill>
            <a:schemeClr val="bg1"/>
          </a:solidFill>
          <a:ln w="9525">
            <a:solidFill>
              <a:schemeClr val="tx2"/>
            </a:solidFill>
            <a:miter lim="800000"/>
            <a:headEnd/>
            <a:tailEnd/>
          </a:ln>
          <a:effectLst/>
        </p:spPr>
        <p:txBody>
          <a:bodyPr wrap="none" anchor="ctr"/>
          <a:lstStyle/>
          <a:p>
            <a:endParaRPr lang="fr-FR"/>
          </a:p>
        </p:txBody>
      </p:sp>
      <p:sp>
        <p:nvSpPr>
          <p:cNvPr id="372748" name="AutoShape 12">
            <a:extLst>
              <a:ext uri="{FF2B5EF4-FFF2-40B4-BE49-F238E27FC236}">
                <a16:creationId xmlns:a16="http://schemas.microsoft.com/office/drawing/2014/main" id="{043D581C-49C7-2E44-9449-C9E832899CEA}"/>
              </a:ext>
            </a:extLst>
          </p:cNvPr>
          <p:cNvSpPr>
            <a:spLocks noChangeArrowheads="1"/>
          </p:cNvSpPr>
          <p:nvPr/>
        </p:nvSpPr>
        <p:spPr bwMode="auto">
          <a:xfrm rot="10800000">
            <a:off x="2209800" y="5298143"/>
            <a:ext cx="2954338" cy="762000"/>
          </a:xfrm>
          <a:custGeom>
            <a:avLst/>
            <a:gdLst>
              <a:gd name="G0" fmla="+- 1594640 0 0"/>
              <a:gd name="G1" fmla="+- -6183352 0 0"/>
              <a:gd name="G2" fmla="+- 1594640 0 -6183352"/>
              <a:gd name="G3" fmla="+- 10800 0 0"/>
              <a:gd name="G4" fmla="+- 0 0 1594640"/>
              <a:gd name="T0" fmla="*/ 360 256 1"/>
              <a:gd name="T1" fmla="*/ 0 256 1"/>
              <a:gd name="G5" fmla="+- G2 T0 T1"/>
              <a:gd name="G6" fmla="?: G2 G2 G5"/>
              <a:gd name="G7" fmla="+- 0 0 G6"/>
              <a:gd name="G8" fmla="+- 8746 0 0"/>
              <a:gd name="G9" fmla="+- 0 0 -6183352"/>
              <a:gd name="G10" fmla="+- 8746 0 2700"/>
              <a:gd name="G11" fmla="cos G10 1594640"/>
              <a:gd name="G12" fmla="sin G10 1594640"/>
              <a:gd name="G13" fmla="cos 13500 1594640"/>
              <a:gd name="G14" fmla="sin 13500 1594640"/>
              <a:gd name="G15" fmla="+- G11 10800 0"/>
              <a:gd name="G16" fmla="+- G12 10800 0"/>
              <a:gd name="G17" fmla="+- G13 10800 0"/>
              <a:gd name="G18" fmla="+- G14 10800 0"/>
              <a:gd name="G19" fmla="*/ 8746 1 2"/>
              <a:gd name="G20" fmla="+- G19 5400 0"/>
              <a:gd name="G21" fmla="cos G20 1594640"/>
              <a:gd name="G22" fmla="sin G20 1594640"/>
              <a:gd name="G23" fmla="+- G21 10800 0"/>
              <a:gd name="G24" fmla="+- G12 G23 G22"/>
              <a:gd name="G25" fmla="+- G22 G23 G11"/>
              <a:gd name="G26" fmla="cos 10800 1594640"/>
              <a:gd name="G27" fmla="sin 10800 1594640"/>
              <a:gd name="G28" fmla="cos 8746 1594640"/>
              <a:gd name="G29" fmla="sin 8746 1594640"/>
              <a:gd name="G30" fmla="+- G26 10800 0"/>
              <a:gd name="G31" fmla="+- G27 10800 0"/>
              <a:gd name="G32" fmla="+- G28 10800 0"/>
              <a:gd name="G33" fmla="+- G29 10800 0"/>
              <a:gd name="G34" fmla="+- G19 5400 0"/>
              <a:gd name="G35" fmla="cos G34 -6183352"/>
              <a:gd name="G36" fmla="sin G34 -6183352"/>
              <a:gd name="G37" fmla="+/ -6183352 1594640 2"/>
              <a:gd name="T2" fmla="*/ 180 256 1"/>
              <a:gd name="T3" fmla="*/ 0 256 1"/>
              <a:gd name="G38" fmla="+- G37 T2 T3"/>
              <a:gd name="G39" fmla="?: G2 G37 G38"/>
              <a:gd name="G40" fmla="cos 10800 G39"/>
              <a:gd name="G41" fmla="sin 10800 G39"/>
              <a:gd name="G42" fmla="cos 8746 G39"/>
              <a:gd name="G43" fmla="sin 8746 G39"/>
              <a:gd name="G44" fmla="+- G40 10800 0"/>
              <a:gd name="G45" fmla="+- G41 10800 0"/>
              <a:gd name="G46" fmla="+- G42 10800 0"/>
              <a:gd name="G47" fmla="+- G43 10800 0"/>
              <a:gd name="G48" fmla="+- G35 10800 0"/>
              <a:gd name="G49" fmla="+- G36 10800 0"/>
              <a:gd name="T4" fmla="*/ 19645 w 21600"/>
              <a:gd name="T5" fmla="*/ 4603 h 21600"/>
              <a:gd name="T6" fmla="*/ 10058 w 21600"/>
              <a:gd name="T7" fmla="*/ 1055 h 21600"/>
              <a:gd name="T8" fmla="*/ 17963 w 21600"/>
              <a:gd name="T9" fmla="*/ 5782 h 21600"/>
              <a:gd name="T10" fmla="*/ 23100 w 21600"/>
              <a:gd name="T11" fmla="*/ 16362 h 21600"/>
              <a:gd name="T12" fmla="*/ 18169 w 21600"/>
              <a:gd name="T13" fmla="*/ 18222 h 21600"/>
              <a:gd name="T14" fmla="*/ 16308 w 21600"/>
              <a:gd name="T15" fmla="*/ 1329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69" y="14403"/>
                </a:moveTo>
                <a:cubicBezTo>
                  <a:pt x="19281" y="13271"/>
                  <a:pt x="19546" y="12042"/>
                  <a:pt x="19546" y="10800"/>
                </a:cubicBezTo>
                <a:cubicBezTo>
                  <a:pt x="19546" y="5969"/>
                  <a:pt x="15630" y="2054"/>
                  <a:pt x="10800" y="2054"/>
                </a:cubicBezTo>
                <a:cubicBezTo>
                  <a:pt x="10578" y="2054"/>
                  <a:pt x="10357" y="2062"/>
                  <a:pt x="10136" y="2079"/>
                </a:cubicBezTo>
                <a:lnTo>
                  <a:pt x="9980" y="31"/>
                </a:lnTo>
                <a:cubicBezTo>
                  <a:pt x="10253" y="10"/>
                  <a:pt x="10526" y="0"/>
                  <a:pt x="10800" y="0"/>
                </a:cubicBezTo>
                <a:cubicBezTo>
                  <a:pt x="16764" y="0"/>
                  <a:pt x="21600" y="4835"/>
                  <a:pt x="21600" y="10800"/>
                </a:cubicBezTo>
                <a:cubicBezTo>
                  <a:pt x="21600" y="12334"/>
                  <a:pt x="21272" y="13851"/>
                  <a:pt x="20640" y="15249"/>
                </a:cubicBezTo>
                <a:lnTo>
                  <a:pt x="23100" y="16362"/>
                </a:lnTo>
                <a:lnTo>
                  <a:pt x="18169" y="18222"/>
                </a:lnTo>
                <a:lnTo>
                  <a:pt x="16308" y="13291"/>
                </a:lnTo>
                <a:lnTo>
                  <a:pt x="18769" y="14403"/>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49" name="AutoShape 13">
            <a:extLst>
              <a:ext uri="{FF2B5EF4-FFF2-40B4-BE49-F238E27FC236}">
                <a16:creationId xmlns:a16="http://schemas.microsoft.com/office/drawing/2014/main" id="{FBB78AB1-3B15-C84A-A98A-5109492465E8}"/>
              </a:ext>
            </a:extLst>
          </p:cNvPr>
          <p:cNvSpPr>
            <a:spLocks noChangeArrowheads="1"/>
          </p:cNvSpPr>
          <p:nvPr/>
        </p:nvSpPr>
        <p:spPr bwMode="auto">
          <a:xfrm rot="16200000">
            <a:off x="1600200" y="3774143"/>
            <a:ext cx="1905000" cy="1143000"/>
          </a:xfrm>
          <a:custGeom>
            <a:avLst/>
            <a:gdLst>
              <a:gd name="G0" fmla="+- -402781 0 0"/>
              <a:gd name="G1" fmla="+- -6497081 0 0"/>
              <a:gd name="G2" fmla="+- -402781 0 -6497081"/>
              <a:gd name="G3" fmla="+- 10800 0 0"/>
              <a:gd name="G4" fmla="+- 0 0 -402781"/>
              <a:gd name="T0" fmla="*/ 360 256 1"/>
              <a:gd name="T1" fmla="*/ 0 256 1"/>
              <a:gd name="G5" fmla="+- G2 T0 T1"/>
              <a:gd name="G6" fmla="?: G2 G2 G5"/>
              <a:gd name="G7" fmla="+- 0 0 G6"/>
              <a:gd name="G8" fmla="+- 7621 0 0"/>
              <a:gd name="G9" fmla="+- 0 0 -6497081"/>
              <a:gd name="G10" fmla="+- 7621 0 2700"/>
              <a:gd name="G11" fmla="cos G10 -402781"/>
              <a:gd name="G12" fmla="sin G10 -402781"/>
              <a:gd name="G13" fmla="cos 13500 -402781"/>
              <a:gd name="G14" fmla="sin 13500 -402781"/>
              <a:gd name="G15" fmla="+- G11 10800 0"/>
              <a:gd name="G16" fmla="+- G12 10800 0"/>
              <a:gd name="G17" fmla="+- G13 10800 0"/>
              <a:gd name="G18" fmla="+- G14 10800 0"/>
              <a:gd name="G19" fmla="*/ 7621 1 2"/>
              <a:gd name="G20" fmla="+- G19 5400 0"/>
              <a:gd name="G21" fmla="cos G20 -402781"/>
              <a:gd name="G22" fmla="sin G20 -402781"/>
              <a:gd name="G23" fmla="+- G21 10800 0"/>
              <a:gd name="G24" fmla="+- G12 G23 G22"/>
              <a:gd name="G25" fmla="+- G22 G23 G11"/>
              <a:gd name="G26" fmla="cos 10800 -402781"/>
              <a:gd name="G27" fmla="sin 10800 -402781"/>
              <a:gd name="G28" fmla="cos 7621 -402781"/>
              <a:gd name="G29" fmla="sin 7621 -402781"/>
              <a:gd name="G30" fmla="+- G26 10800 0"/>
              <a:gd name="G31" fmla="+- G27 10800 0"/>
              <a:gd name="G32" fmla="+- G28 10800 0"/>
              <a:gd name="G33" fmla="+- G29 10800 0"/>
              <a:gd name="G34" fmla="+- G19 5400 0"/>
              <a:gd name="G35" fmla="cos G34 -6497081"/>
              <a:gd name="G36" fmla="sin G34 -6497081"/>
              <a:gd name="G37" fmla="+/ -6497081 -402781 2"/>
              <a:gd name="T2" fmla="*/ 180 256 1"/>
              <a:gd name="T3" fmla="*/ 0 256 1"/>
              <a:gd name="G38" fmla="+- G37 T2 T3"/>
              <a:gd name="G39" fmla="?: G2 G37 G38"/>
              <a:gd name="G40" fmla="cos 10800 G39"/>
              <a:gd name="G41" fmla="sin 10800 G39"/>
              <a:gd name="G42" fmla="cos 7621 G39"/>
              <a:gd name="G43" fmla="sin 7621 G39"/>
              <a:gd name="G44" fmla="+- G40 10800 0"/>
              <a:gd name="G45" fmla="+- G41 10800 0"/>
              <a:gd name="G46" fmla="+- G42 10800 0"/>
              <a:gd name="G47" fmla="+- G43 10800 0"/>
              <a:gd name="G48" fmla="+- G35 10800 0"/>
              <a:gd name="G49" fmla="+- G36 10800 0"/>
              <a:gd name="T4" fmla="*/ 17353 w 21600"/>
              <a:gd name="T5" fmla="*/ 2215 h 21600"/>
              <a:gd name="T6" fmla="*/ 9337 w 21600"/>
              <a:gd name="T7" fmla="*/ 1705 h 21600"/>
              <a:gd name="T8" fmla="*/ 15424 w 21600"/>
              <a:gd name="T9" fmla="*/ 4742 h 21600"/>
              <a:gd name="T10" fmla="*/ 24222 w 21600"/>
              <a:gd name="T11" fmla="*/ 9354 h 21600"/>
              <a:gd name="T12" fmla="*/ 20418 w 21600"/>
              <a:gd name="T13" fmla="*/ 14079 h 21600"/>
              <a:gd name="T14" fmla="*/ 15692 w 21600"/>
              <a:gd name="T15" fmla="*/ 102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77" y="9984"/>
                </a:moveTo>
                <a:cubicBezTo>
                  <a:pt x="17960" y="6113"/>
                  <a:pt x="14693" y="3179"/>
                  <a:pt x="10800" y="3179"/>
                </a:cubicBezTo>
                <a:cubicBezTo>
                  <a:pt x="10394" y="3179"/>
                  <a:pt x="9989" y="3211"/>
                  <a:pt x="9589" y="3275"/>
                </a:cubicBezTo>
                <a:lnTo>
                  <a:pt x="9084" y="137"/>
                </a:lnTo>
                <a:cubicBezTo>
                  <a:pt x="9652" y="45"/>
                  <a:pt x="10225" y="0"/>
                  <a:pt x="10800" y="0"/>
                </a:cubicBezTo>
                <a:cubicBezTo>
                  <a:pt x="16317" y="0"/>
                  <a:pt x="20947" y="4158"/>
                  <a:pt x="21537" y="9643"/>
                </a:cubicBezTo>
                <a:lnTo>
                  <a:pt x="24222" y="9354"/>
                </a:lnTo>
                <a:lnTo>
                  <a:pt x="20418" y="14079"/>
                </a:lnTo>
                <a:lnTo>
                  <a:pt x="15692" y="10273"/>
                </a:lnTo>
                <a:lnTo>
                  <a:pt x="18377" y="9984"/>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0" name="AutoShape 14">
            <a:extLst>
              <a:ext uri="{FF2B5EF4-FFF2-40B4-BE49-F238E27FC236}">
                <a16:creationId xmlns:a16="http://schemas.microsoft.com/office/drawing/2014/main" id="{9F28E683-AF15-3A4F-A776-921CA645EE3F}"/>
              </a:ext>
            </a:extLst>
          </p:cNvPr>
          <p:cNvSpPr>
            <a:spLocks noChangeArrowheads="1"/>
          </p:cNvSpPr>
          <p:nvPr/>
        </p:nvSpPr>
        <p:spPr bwMode="auto">
          <a:xfrm>
            <a:off x="1752600" y="3393143"/>
            <a:ext cx="5486400" cy="2743200"/>
          </a:xfrm>
          <a:custGeom>
            <a:avLst/>
            <a:gdLst>
              <a:gd name="G0" fmla="+- -152563 0 0"/>
              <a:gd name="G1" fmla="+- -4716497 0 0"/>
              <a:gd name="G2" fmla="+- -152563 0 -4716497"/>
              <a:gd name="G3" fmla="+- 10800 0 0"/>
              <a:gd name="G4" fmla="+- 0 0 -152563"/>
              <a:gd name="T0" fmla="*/ 360 256 1"/>
              <a:gd name="T1" fmla="*/ 0 256 1"/>
              <a:gd name="G5" fmla="+- G2 T0 T1"/>
              <a:gd name="G6" fmla="?: G2 G2 G5"/>
              <a:gd name="G7" fmla="+- 0 0 G6"/>
              <a:gd name="G8" fmla="+- 9330 0 0"/>
              <a:gd name="G9" fmla="+- 0 0 -4716497"/>
              <a:gd name="G10" fmla="+- 9330 0 2700"/>
              <a:gd name="G11" fmla="cos G10 -152563"/>
              <a:gd name="G12" fmla="sin G10 -152563"/>
              <a:gd name="G13" fmla="cos 13500 -152563"/>
              <a:gd name="G14" fmla="sin 13500 -152563"/>
              <a:gd name="G15" fmla="+- G11 10800 0"/>
              <a:gd name="G16" fmla="+- G12 10800 0"/>
              <a:gd name="G17" fmla="+- G13 10800 0"/>
              <a:gd name="G18" fmla="+- G14 10800 0"/>
              <a:gd name="G19" fmla="*/ 9330 1 2"/>
              <a:gd name="G20" fmla="+- G19 5400 0"/>
              <a:gd name="G21" fmla="cos G20 -152563"/>
              <a:gd name="G22" fmla="sin G20 -152563"/>
              <a:gd name="G23" fmla="+- G21 10800 0"/>
              <a:gd name="G24" fmla="+- G12 G23 G22"/>
              <a:gd name="G25" fmla="+- G22 G23 G11"/>
              <a:gd name="G26" fmla="cos 10800 -152563"/>
              <a:gd name="G27" fmla="sin 10800 -152563"/>
              <a:gd name="G28" fmla="cos 9330 -152563"/>
              <a:gd name="G29" fmla="sin 9330 -152563"/>
              <a:gd name="G30" fmla="+- G26 10800 0"/>
              <a:gd name="G31" fmla="+- G27 10800 0"/>
              <a:gd name="G32" fmla="+- G28 10800 0"/>
              <a:gd name="G33" fmla="+- G29 10800 0"/>
              <a:gd name="G34" fmla="+- G19 5400 0"/>
              <a:gd name="G35" fmla="cos G34 -4716497"/>
              <a:gd name="G36" fmla="sin G34 -4716497"/>
              <a:gd name="G37" fmla="+/ -4716497 -152563 2"/>
              <a:gd name="T2" fmla="*/ 180 256 1"/>
              <a:gd name="T3" fmla="*/ 0 256 1"/>
              <a:gd name="G38" fmla="+- G37 T2 T3"/>
              <a:gd name="G39" fmla="?: G2 G37 G38"/>
              <a:gd name="G40" fmla="cos 10800 G39"/>
              <a:gd name="G41" fmla="sin 10800 G39"/>
              <a:gd name="G42" fmla="cos 9330 G39"/>
              <a:gd name="G43" fmla="sin 9330 G39"/>
              <a:gd name="G44" fmla="+- G40 10800 0"/>
              <a:gd name="G45" fmla="+- G41 10800 0"/>
              <a:gd name="G46" fmla="+- G42 10800 0"/>
              <a:gd name="G47" fmla="+- G43 10800 0"/>
              <a:gd name="G48" fmla="+- G35 10800 0"/>
              <a:gd name="G49" fmla="+- G36 10800 0"/>
              <a:gd name="T4" fmla="*/ 19408 w 21600"/>
              <a:gd name="T5" fmla="*/ 4278 h 21600"/>
              <a:gd name="T6" fmla="*/ 13915 w 21600"/>
              <a:gd name="T7" fmla="*/ 1229 h 21600"/>
              <a:gd name="T8" fmla="*/ 18236 w 21600"/>
              <a:gd name="T9" fmla="*/ 5165 h 21600"/>
              <a:gd name="T10" fmla="*/ 24288 w 21600"/>
              <a:gd name="T11" fmla="*/ 10251 h 21600"/>
              <a:gd name="T12" fmla="*/ 20995 w 21600"/>
              <a:gd name="T13" fmla="*/ 13823 h 21600"/>
              <a:gd name="T14" fmla="*/ 17424 w 21600"/>
              <a:gd name="T15" fmla="*/ 1053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122" y="10421"/>
                </a:moveTo>
                <a:cubicBezTo>
                  <a:pt x="19963" y="6523"/>
                  <a:pt x="17397" y="3135"/>
                  <a:pt x="13688" y="1928"/>
                </a:cubicBezTo>
                <a:lnTo>
                  <a:pt x="14143" y="530"/>
                </a:lnTo>
                <a:cubicBezTo>
                  <a:pt x="18436" y="1928"/>
                  <a:pt x="21407" y="5849"/>
                  <a:pt x="21591" y="10361"/>
                </a:cubicBezTo>
                <a:lnTo>
                  <a:pt x="24288" y="10251"/>
                </a:lnTo>
                <a:lnTo>
                  <a:pt x="20995" y="13823"/>
                </a:lnTo>
                <a:lnTo>
                  <a:pt x="17424" y="10530"/>
                </a:lnTo>
                <a:lnTo>
                  <a:pt x="20122" y="10421"/>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1" name="AutoShape 15">
            <a:extLst>
              <a:ext uri="{FF2B5EF4-FFF2-40B4-BE49-F238E27FC236}">
                <a16:creationId xmlns:a16="http://schemas.microsoft.com/office/drawing/2014/main" id="{EE478508-981E-7E4D-A6D1-6F964FF4F6D8}"/>
              </a:ext>
            </a:extLst>
          </p:cNvPr>
          <p:cNvSpPr>
            <a:spLocks noChangeArrowheads="1"/>
          </p:cNvSpPr>
          <p:nvPr/>
        </p:nvSpPr>
        <p:spPr bwMode="auto">
          <a:xfrm rot="303060" flipV="1">
            <a:off x="4114801" y="2021544"/>
            <a:ext cx="2360613" cy="1082675"/>
          </a:xfrm>
          <a:custGeom>
            <a:avLst/>
            <a:gdLst>
              <a:gd name="G0" fmla="+- -1332632 0 0"/>
              <a:gd name="G1" fmla="+- -5637687 0 0"/>
              <a:gd name="G2" fmla="+- -1332632 0 -5637687"/>
              <a:gd name="G3" fmla="+- 10800 0 0"/>
              <a:gd name="G4" fmla="+- 0 0 -1332632"/>
              <a:gd name="T0" fmla="*/ 360 256 1"/>
              <a:gd name="T1" fmla="*/ 0 256 1"/>
              <a:gd name="G5" fmla="+- G2 T0 T1"/>
              <a:gd name="G6" fmla="?: G2 G2 G5"/>
              <a:gd name="G7" fmla="+- 0 0 G6"/>
              <a:gd name="G8" fmla="+- 8348 0 0"/>
              <a:gd name="G9" fmla="+- 0 0 -5637687"/>
              <a:gd name="G10" fmla="+- 8348 0 2700"/>
              <a:gd name="G11" fmla="cos G10 -1332632"/>
              <a:gd name="G12" fmla="sin G10 -1332632"/>
              <a:gd name="G13" fmla="cos 13500 -1332632"/>
              <a:gd name="G14" fmla="sin 13500 -1332632"/>
              <a:gd name="G15" fmla="+- G11 10800 0"/>
              <a:gd name="G16" fmla="+- G12 10800 0"/>
              <a:gd name="G17" fmla="+- G13 10800 0"/>
              <a:gd name="G18" fmla="+- G14 10800 0"/>
              <a:gd name="G19" fmla="*/ 8348 1 2"/>
              <a:gd name="G20" fmla="+- G19 5400 0"/>
              <a:gd name="G21" fmla="cos G20 -1332632"/>
              <a:gd name="G22" fmla="sin G20 -1332632"/>
              <a:gd name="G23" fmla="+- G21 10800 0"/>
              <a:gd name="G24" fmla="+- G12 G23 G22"/>
              <a:gd name="G25" fmla="+- G22 G23 G11"/>
              <a:gd name="G26" fmla="cos 10800 -1332632"/>
              <a:gd name="G27" fmla="sin 10800 -1332632"/>
              <a:gd name="G28" fmla="cos 8348 -1332632"/>
              <a:gd name="G29" fmla="sin 8348 -1332632"/>
              <a:gd name="G30" fmla="+- G26 10800 0"/>
              <a:gd name="G31" fmla="+- G27 10800 0"/>
              <a:gd name="G32" fmla="+- G28 10800 0"/>
              <a:gd name="G33" fmla="+- G29 10800 0"/>
              <a:gd name="G34" fmla="+- G19 5400 0"/>
              <a:gd name="G35" fmla="cos G34 -5637687"/>
              <a:gd name="G36" fmla="sin G34 -5637687"/>
              <a:gd name="G37" fmla="+/ -5637687 -1332632 2"/>
              <a:gd name="T2" fmla="*/ 180 256 1"/>
              <a:gd name="T3" fmla="*/ 0 256 1"/>
              <a:gd name="G38" fmla="+- G37 T2 T3"/>
              <a:gd name="G39" fmla="?: G2 G37 G38"/>
              <a:gd name="G40" fmla="cos 10800 G39"/>
              <a:gd name="G41" fmla="sin 10800 G39"/>
              <a:gd name="G42" fmla="cos 8348 G39"/>
              <a:gd name="G43" fmla="sin 8348 G39"/>
              <a:gd name="G44" fmla="+- G40 10800 0"/>
              <a:gd name="G45" fmla="+- G41 10800 0"/>
              <a:gd name="G46" fmla="+- G42 10800 0"/>
              <a:gd name="G47" fmla="+- G43 10800 0"/>
              <a:gd name="G48" fmla="+- G35 10800 0"/>
              <a:gd name="G49" fmla="+- G36 10800 0"/>
              <a:gd name="T4" fmla="*/ 17272 w 21600"/>
              <a:gd name="T5" fmla="*/ 2154 h 21600"/>
              <a:gd name="T6" fmla="*/ 11463 w 21600"/>
              <a:gd name="T7" fmla="*/ 1249 h 21600"/>
              <a:gd name="T8" fmla="*/ 15803 w 21600"/>
              <a:gd name="T9" fmla="*/ 4117 h 21600"/>
              <a:gd name="T10" fmla="*/ 23458 w 21600"/>
              <a:gd name="T11" fmla="*/ 6108 h 21600"/>
              <a:gd name="T12" fmla="*/ 21141 w 21600"/>
              <a:gd name="T13" fmla="*/ 11154 h 21600"/>
              <a:gd name="T14" fmla="*/ 16096 w 21600"/>
              <a:gd name="T15" fmla="*/ 88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27" y="7899"/>
                </a:moveTo>
                <a:cubicBezTo>
                  <a:pt x="17487" y="4822"/>
                  <a:pt x="14651" y="2699"/>
                  <a:pt x="11378" y="2472"/>
                </a:cubicBezTo>
                <a:lnTo>
                  <a:pt x="11548" y="25"/>
                </a:lnTo>
                <a:cubicBezTo>
                  <a:pt x="15782" y="320"/>
                  <a:pt x="19452" y="3067"/>
                  <a:pt x="20926" y="7047"/>
                </a:cubicBezTo>
                <a:lnTo>
                  <a:pt x="23458" y="6108"/>
                </a:lnTo>
                <a:lnTo>
                  <a:pt x="21141" y="11154"/>
                </a:lnTo>
                <a:lnTo>
                  <a:pt x="16096" y="8837"/>
                </a:lnTo>
                <a:lnTo>
                  <a:pt x="18627" y="7899"/>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2" name="Rectangle 16">
            <a:extLst>
              <a:ext uri="{FF2B5EF4-FFF2-40B4-BE49-F238E27FC236}">
                <a16:creationId xmlns:a16="http://schemas.microsoft.com/office/drawing/2014/main" id="{822D15E5-54C1-194C-9E23-D2FF4A476AF4}"/>
              </a:ext>
            </a:extLst>
          </p:cNvPr>
          <p:cNvSpPr>
            <a:spLocks noChangeArrowheads="1"/>
          </p:cNvSpPr>
          <p:nvPr/>
        </p:nvSpPr>
        <p:spPr bwMode="auto">
          <a:xfrm>
            <a:off x="5715000" y="3316943"/>
            <a:ext cx="2667000" cy="304800"/>
          </a:xfrm>
          <a:prstGeom prst="rect">
            <a:avLst/>
          </a:prstGeom>
          <a:solidFill>
            <a:schemeClr val="tx1">
              <a:alpha val="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Rechute</a:t>
            </a:r>
          </a:p>
        </p:txBody>
      </p:sp>
      <p:sp>
        <p:nvSpPr>
          <p:cNvPr id="372753" name="Rectangle 17">
            <a:extLst>
              <a:ext uri="{FF2B5EF4-FFF2-40B4-BE49-F238E27FC236}">
                <a16:creationId xmlns:a16="http://schemas.microsoft.com/office/drawing/2014/main" id="{74BA3338-2746-FC43-89FC-374B0C81BCFB}"/>
              </a:ext>
            </a:extLst>
          </p:cNvPr>
          <p:cNvSpPr>
            <a:spLocks noChangeArrowheads="1"/>
          </p:cNvSpPr>
          <p:nvPr/>
        </p:nvSpPr>
        <p:spPr bwMode="auto">
          <a:xfrm>
            <a:off x="7153835" y="4840943"/>
            <a:ext cx="259976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 Contemplation</a:t>
            </a:r>
          </a:p>
        </p:txBody>
      </p:sp>
      <p:sp>
        <p:nvSpPr>
          <p:cNvPr id="372754" name="Rectangle 18">
            <a:extLst>
              <a:ext uri="{FF2B5EF4-FFF2-40B4-BE49-F238E27FC236}">
                <a16:creationId xmlns:a16="http://schemas.microsoft.com/office/drawing/2014/main" id="{9885F07A-C7C4-D044-BA91-95EE63D08D99}"/>
              </a:ext>
            </a:extLst>
          </p:cNvPr>
          <p:cNvSpPr>
            <a:spLocks noChangeArrowheads="1"/>
          </p:cNvSpPr>
          <p:nvPr/>
        </p:nvSpPr>
        <p:spPr bwMode="auto">
          <a:xfrm>
            <a:off x="4038600" y="6364943"/>
            <a:ext cx="12864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Intention</a:t>
            </a:r>
          </a:p>
        </p:txBody>
      </p:sp>
      <p:sp>
        <p:nvSpPr>
          <p:cNvPr id="372755" name="Rectangle 19">
            <a:extLst>
              <a:ext uri="{FF2B5EF4-FFF2-40B4-BE49-F238E27FC236}">
                <a16:creationId xmlns:a16="http://schemas.microsoft.com/office/drawing/2014/main" id="{1DBC3DB0-9580-374F-BC11-05149E80EF78}"/>
              </a:ext>
            </a:extLst>
          </p:cNvPr>
          <p:cNvSpPr>
            <a:spLocks noChangeArrowheads="1"/>
          </p:cNvSpPr>
          <p:nvPr/>
        </p:nvSpPr>
        <p:spPr bwMode="auto">
          <a:xfrm>
            <a:off x="1752600" y="6136343"/>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Préparation</a:t>
            </a:r>
          </a:p>
        </p:txBody>
      </p:sp>
      <p:sp>
        <p:nvSpPr>
          <p:cNvPr id="372756" name="Rectangle 20">
            <a:extLst>
              <a:ext uri="{FF2B5EF4-FFF2-40B4-BE49-F238E27FC236}">
                <a16:creationId xmlns:a16="http://schemas.microsoft.com/office/drawing/2014/main" id="{5E33BFC5-7D4E-374E-ADAD-8F666F341FAF}"/>
              </a:ext>
            </a:extLst>
          </p:cNvPr>
          <p:cNvSpPr>
            <a:spLocks noChangeArrowheads="1"/>
          </p:cNvSpPr>
          <p:nvPr/>
        </p:nvSpPr>
        <p:spPr bwMode="auto">
          <a:xfrm>
            <a:off x="2680446" y="4002743"/>
            <a:ext cx="165847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Action</a:t>
            </a:r>
          </a:p>
        </p:txBody>
      </p:sp>
      <p:sp>
        <p:nvSpPr>
          <p:cNvPr id="372757" name="Rectangle 21">
            <a:extLst>
              <a:ext uri="{FF2B5EF4-FFF2-40B4-BE49-F238E27FC236}">
                <a16:creationId xmlns:a16="http://schemas.microsoft.com/office/drawing/2014/main" id="{0B83782B-B06A-2D43-8DED-179EE2280AB9}"/>
              </a:ext>
            </a:extLst>
          </p:cNvPr>
          <p:cNvSpPr>
            <a:spLocks noChangeArrowheads="1"/>
          </p:cNvSpPr>
          <p:nvPr/>
        </p:nvSpPr>
        <p:spPr bwMode="auto">
          <a:xfrm>
            <a:off x="5257800" y="20977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Maintien</a:t>
            </a:r>
          </a:p>
        </p:txBody>
      </p:sp>
      <p:sp>
        <p:nvSpPr>
          <p:cNvPr id="23" name="Titre 1">
            <a:extLst>
              <a:ext uri="{FF2B5EF4-FFF2-40B4-BE49-F238E27FC236}">
                <a16:creationId xmlns:a16="http://schemas.microsoft.com/office/drawing/2014/main" id="{28CC8591-9BC9-D573-D062-A874B52B1C2A}"/>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24" name="Titre 6">
            <a:extLst>
              <a:ext uri="{FF2B5EF4-FFF2-40B4-BE49-F238E27FC236}">
                <a16:creationId xmlns:a16="http://schemas.microsoft.com/office/drawing/2014/main" id="{9D1FEE22-0AFE-DEDA-0937-6A0FC4A1735F}"/>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25" name="ZoneTexte 4">
            <a:extLst>
              <a:ext uri="{FF2B5EF4-FFF2-40B4-BE49-F238E27FC236}">
                <a16:creationId xmlns:a16="http://schemas.microsoft.com/office/drawing/2014/main" id="{9A1CD211-EF77-BC85-9A3C-E46A59617E42}"/>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Comprendre le processus de changement d’après le cycle de </a:t>
            </a:r>
            <a:r>
              <a:rPr kumimoji="0" lang="fr-FR" b="1" i="0" u="none" strike="noStrike" kern="1200" cap="none" spc="0" normalizeH="0" baseline="0" noProof="0" dirty="0" err="1">
                <a:ln>
                  <a:noFill/>
                </a:ln>
                <a:solidFill>
                  <a:prstClr val="black"/>
                </a:solidFill>
                <a:effectLst/>
                <a:uLnTx/>
                <a:uFillTx/>
                <a:ea typeface="+mn-ea"/>
                <a:cs typeface="+mn-cs"/>
              </a:rPr>
              <a:t>Prochaska</a:t>
            </a:r>
            <a:r>
              <a:rPr kumimoji="0" lang="fr-FR" b="1" i="0" u="none" strike="noStrike" kern="1200" cap="none" spc="0" normalizeH="0" baseline="0" noProof="0" dirty="0">
                <a:ln>
                  <a:noFill/>
                </a:ln>
                <a:solidFill>
                  <a:prstClr val="black"/>
                </a:solidFill>
                <a:effectLst/>
                <a:uLnTx/>
                <a:uFillTx/>
                <a:ea typeface="+mn-ea"/>
                <a:cs typeface="+mn-cs"/>
              </a:rPr>
              <a:t> et Di </a:t>
            </a:r>
            <a:r>
              <a:rPr kumimoji="0" lang="fr-FR" b="1" i="0" u="none" strike="noStrike" kern="1200" cap="none" spc="0" normalizeH="0" baseline="0" noProof="0" dirty="0" err="1">
                <a:ln>
                  <a:noFill/>
                </a:ln>
                <a:solidFill>
                  <a:prstClr val="black"/>
                </a:solidFill>
                <a:effectLst/>
                <a:uLnTx/>
                <a:uFillTx/>
                <a:ea typeface="+mn-ea"/>
                <a:cs typeface="+mn-cs"/>
              </a:rPr>
              <a:t>Clemente</a:t>
            </a:r>
            <a:endParaRPr kumimoji="0" lang="fr-FR" b="1" i="0" u="none" strike="noStrike" kern="1200" cap="none" spc="0" normalizeH="0" baseline="0" noProof="0" dirty="0">
              <a:ln>
                <a:noFill/>
              </a:ln>
              <a:solidFill>
                <a:prstClr val="black"/>
              </a:solidFill>
              <a:effectLst/>
              <a:uLnTx/>
              <a:uFillTx/>
              <a:ea typeface="+mn-ea"/>
              <a:cs typeface="+mn-cs"/>
            </a:endParaRPr>
          </a:p>
        </p:txBody>
      </p:sp>
      <p:sp>
        <p:nvSpPr>
          <p:cNvPr id="2" name="ZoneTexte 1">
            <a:extLst>
              <a:ext uri="{FF2B5EF4-FFF2-40B4-BE49-F238E27FC236}">
                <a16:creationId xmlns:a16="http://schemas.microsoft.com/office/drawing/2014/main" id="{41C613A6-B553-93F2-AD3A-E8D646EFFCBC}"/>
              </a:ext>
            </a:extLst>
          </p:cNvPr>
          <p:cNvSpPr txBox="1"/>
          <p:nvPr/>
        </p:nvSpPr>
        <p:spPr>
          <a:xfrm>
            <a:off x="8276302" y="3232685"/>
            <a:ext cx="3153697" cy="461665"/>
          </a:xfrm>
          <a:prstGeom prst="rect">
            <a:avLst/>
          </a:prstGeom>
          <a:noFill/>
        </p:spPr>
        <p:txBody>
          <a:bodyPr wrap="square" rtlCol="0">
            <a:spAutoFit/>
          </a:bodyPr>
          <a:lstStyle/>
          <a:p>
            <a:r>
              <a:rPr lang="fr-FR" sz="2400" b="1" dirty="0"/>
              <a:t>Pré contemplation</a:t>
            </a:r>
          </a:p>
        </p:txBody>
      </p:sp>
    </p:spTree>
    <p:extLst>
      <p:ext uri="{BB962C8B-B14F-4D97-AF65-F5344CB8AC3E}">
        <p14:creationId xmlns:p14="http://schemas.microsoft.com/office/powerpoint/2010/main" val="2283877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72740"/>
                                        </p:tgtEl>
                                        <p:attrNameLst>
                                          <p:attrName>style.visibility</p:attrName>
                                        </p:attrNameLst>
                                      </p:cBhvr>
                                      <p:to>
                                        <p:strVal val="visible"/>
                                      </p:to>
                                    </p:set>
                                    <p:anim calcmode="lin" valueType="num">
                                      <p:cBhvr additive="base">
                                        <p:cTn id="7" dur="500" fill="hold"/>
                                        <p:tgtEl>
                                          <p:spTgt spid="372740"/>
                                        </p:tgtEl>
                                        <p:attrNameLst>
                                          <p:attrName>ppt_x</p:attrName>
                                        </p:attrNameLst>
                                      </p:cBhvr>
                                      <p:tavLst>
                                        <p:tav tm="0">
                                          <p:val>
                                            <p:strVal val="#ppt_x"/>
                                          </p:val>
                                        </p:tav>
                                        <p:tav tm="100000">
                                          <p:val>
                                            <p:strVal val="#ppt_x"/>
                                          </p:val>
                                        </p:tav>
                                      </p:tavLst>
                                    </p:anim>
                                    <p:anim calcmode="lin" valueType="num">
                                      <p:cBhvr additive="base">
                                        <p:cTn id="8" dur="500" fill="hold"/>
                                        <p:tgtEl>
                                          <p:spTgt spid="3727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2746"/>
                                        </p:tgtEl>
                                        <p:attrNameLst>
                                          <p:attrName>style.visibility</p:attrName>
                                        </p:attrNameLst>
                                      </p:cBhvr>
                                      <p:to>
                                        <p:strVal val="visible"/>
                                      </p:to>
                                    </p:set>
                                    <p:anim calcmode="lin" valueType="num">
                                      <p:cBhvr additive="base">
                                        <p:cTn id="13" dur="500" fill="hold"/>
                                        <p:tgtEl>
                                          <p:spTgt spid="372746"/>
                                        </p:tgtEl>
                                        <p:attrNameLst>
                                          <p:attrName>ppt_x</p:attrName>
                                        </p:attrNameLst>
                                      </p:cBhvr>
                                      <p:tavLst>
                                        <p:tav tm="0">
                                          <p:val>
                                            <p:strVal val="#ppt_x"/>
                                          </p:val>
                                        </p:tav>
                                        <p:tav tm="100000">
                                          <p:val>
                                            <p:strVal val="#ppt_x"/>
                                          </p:val>
                                        </p:tav>
                                      </p:tavLst>
                                    </p:anim>
                                    <p:anim calcmode="lin" valueType="num">
                                      <p:cBhvr additive="base">
                                        <p:cTn id="14" dur="500" fill="hold"/>
                                        <p:tgtEl>
                                          <p:spTgt spid="37274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2753"/>
                                        </p:tgtEl>
                                        <p:attrNameLst>
                                          <p:attrName>style.visibility</p:attrName>
                                        </p:attrNameLst>
                                      </p:cBhvr>
                                      <p:to>
                                        <p:strVal val="visible"/>
                                      </p:to>
                                    </p:set>
                                    <p:anim calcmode="lin" valueType="num">
                                      <p:cBhvr additive="base">
                                        <p:cTn id="17" dur="500" fill="hold"/>
                                        <p:tgtEl>
                                          <p:spTgt spid="372753"/>
                                        </p:tgtEl>
                                        <p:attrNameLst>
                                          <p:attrName>ppt_x</p:attrName>
                                        </p:attrNameLst>
                                      </p:cBhvr>
                                      <p:tavLst>
                                        <p:tav tm="0">
                                          <p:val>
                                            <p:strVal val="#ppt_x"/>
                                          </p:val>
                                        </p:tav>
                                        <p:tav tm="100000">
                                          <p:val>
                                            <p:strVal val="#ppt_x"/>
                                          </p:val>
                                        </p:tav>
                                      </p:tavLst>
                                    </p:anim>
                                    <p:anim calcmode="lin" valueType="num">
                                      <p:cBhvr additive="base">
                                        <p:cTn id="18" dur="500" fill="hold"/>
                                        <p:tgtEl>
                                          <p:spTgt spid="37275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2741"/>
                                        </p:tgtEl>
                                        <p:attrNameLst>
                                          <p:attrName>style.visibility</p:attrName>
                                        </p:attrNameLst>
                                      </p:cBhvr>
                                      <p:to>
                                        <p:strVal val="visible"/>
                                      </p:to>
                                    </p:set>
                                    <p:anim calcmode="lin" valueType="num">
                                      <p:cBhvr additive="base">
                                        <p:cTn id="23" dur="500" fill="hold"/>
                                        <p:tgtEl>
                                          <p:spTgt spid="372741"/>
                                        </p:tgtEl>
                                        <p:attrNameLst>
                                          <p:attrName>ppt_x</p:attrName>
                                        </p:attrNameLst>
                                      </p:cBhvr>
                                      <p:tavLst>
                                        <p:tav tm="0">
                                          <p:val>
                                            <p:strVal val="#ppt_x"/>
                                          </p:val>
                                        </p:tav>
                                        <p:tav tm="100000">
                                          <p:val>
                                            <p:strVal val="#ppt_x"/>
                                          </p:val>
                                        </p:tav>
                                      </p:tavLst>
                                    </p:anim>
                                    <p:anim calcmode="lin" valueType="num">
                                      <p:cBhvr additive="base">
                                        <p:cTn id="24" dur="500" fill="hold"/>
                                        <p:tgtEl>
                                          <p:spTgt spid="37274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2747"/>
                                        </p:tgtEl>
                                        <p:attrNameLst>
                                          <p:attrName>style.visibility</p:attrName>
                                        </p:attrNameLst>
                                      </p:cBhvr>
                                      <p:to>
                                        <p:strVal val="visible"/>
                                      </p:to>
                                    </p:set>
                                    <p:anim calcmode="lin" valueType="num">
                                      <p:cBhvr additive="base">
                                        <p:cTn id="29" dur="500" fill="hold"/>
                                        <p:tgtEl>
                                          <p:spTgt spid="372747"/>
                                        </p:tgtEl>
                                        <p:attrNameLst>
                                          <p:attrName>ppt_x</p:attrName>
                                        </p:attrNameLst>
                                      </p:cBhvr>
                                      <p:tavLst>
                                        <p:tav tm="0">
                                          <p:val>
                                            <p:strVal val="#ppt_x"/>
                                          </p:val>
                                        </p:tav>
                                        <p:tav tm="100000">
                                          <p:val>
                                            <p:strVal val="#ppt_x"/>
                                          </p:val>
                                        </p:tav>
                                      </p:tavLst>
                                    </p:anim>
                                    <p:anim calcmode="lin" valueType="num">
                                      <p:cBhvr additive="base">
                                        <p:cTn id="30" dur="500" fill="hold"/>
                                        <p:tgtEl>
                                          <p:spTgt spid="3727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2754"/>
                                        </p:tgtEl>
                                        <p:attrNameLst>
                                          <p:attrName>style.visibility</p:attrName>
                                        </p:attrNameLst>
                                      </p:cBhvr>
                                      <p:to>
                                        <p:strVal val="visible"/>
                                      </p:to>
                                    </p:set>
                                    <p:anim calcmode="lin" valueType="num">
                                      <p:cBhvr additive="base">
                                        <p:cTn id="33" dur="500" fill="hold"/>
                                        <p:tgtEl>
                                          <p:spTgt spid="372754"/>
                                        </p:tgtEl>
                                        <p:attrNameLst>
                                          <p:attrName>ppt_x</p:attrName>
                                        </p:attrNameLst>
                                      </p:cBhvr>
                                      <p:tavLst>
                                        <p:tav tm="0">
                                          <p:val>
                                            <p:strVal val="#ppt_x"/>
                                          </p:val>
                                        </p:tav>
                                        <p:tav tm="100000">
                                          <p:val>
                                            <p:strVal val="#ppt_x"/>
                                          </p:val>
                                        </p:tav>
                                      </p:tavLst>
                                    </p:anim>
                                    <p:anim calcmode="lin" valueType="num">
                                      <p:cBhvr additive="base">
                                        <p:cTn id="34" dur="500" fill="hold"/>
                                        <p:tgtEl>
                                          <p:spTgt spid="37275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2742"/>
                                        </p:tgtEl>
                                        <p:attrNameLst>
                                          <p:attrName>style.visibility</p:attrName>
                                        </p:attrNameLst>
                                      </p:cBhvr>
                                      <p:to>
                                        <p:strVal val="visible"/>
                                      </p:to>
                                    </p:set>
                                    <p:anim calcmode="lin" valueType="num">
                                      <p:cBhvr additive="base">
                                        <p:cTn id="39" dur="500" fill="hold"/>
                                        <p:tgtEl>
                                          <p:spTgt spid="372742"/>
                                        </p:tgtEl>
                                        <p:attrNameLst>
                                          <p:attrName>ppt_x</p:attrName>
                                        </p:attrNameLst>
                                      </p:cBhvr>
                                      <p:tavLst>
                                        <p:tav tm="0">
                                          <p:val>
                                            <p:strVal val="#ppt_x"/>
                                          </p:val>
                                        </p:tav>
                                        <p:tav tm="100000">
                                          <p:val>
                                            <p:strVal val="#ppt_x"/>
                                          </p:val>
                                        </p:tav>
                                      </p:tavLst>
                                    </p:anim>
                                    <p:anim calcmode="lin" valueType="num">
                                      <p:cBhvr additive="base">
                                        <p:cTn id="40" dur="500" fill="hold"/>
                                        <p:tgtEl>
                                          <p:spTgt spid="37274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72755"/>
                                        </p:tgtEl>
                                        <p:attrNameLst>
                                          <p:attrName>style.visibility</p:attrName>
                                        </p:attrNameLst>
                                      </p:cBhvr>
                                      <p:to>
                                        <p:strVal val="visible"/>
                                      </p:to>
                                    </p:set>
                                    <p:anim calcmode="lin" valueType="num">
                                      <p:cBhvr additive="base">
                                        <p:cTn id="45" dur="500" fill="hold"/>
                                        <p:tgtEl>
                                          <p:spTgt spid="372755"/>
                                        </p:tgtEl>
                                        <p:attrNameLst>
                                          <p:attrName>ppt_x</p:attrName>
                                        </p:attrNameLst>
                                      </p:cBhvr>
                                      <p:tavLst>
                                        <p:tav tm="0">
                                          <p:val>
                                            <p:strVal val="#ppt_x"/>
                                          </p:val>
                                        </p:tav>
                                        <p:tav tm="100000">
                                          <p:val>
                                            <p:strVal val="#ppt_x"/>
                                          </p:val>
                                        </p:tav>
                                      </p:tavLst>
                                    </p:anim>
                                    <p:anim calcmode="lin" valueType="num">
                                      <p:cBhvr additive="base">
                                        <p:cTn id="46" dur="500" fill="hold"/>
                                        <p:tgtEl>
                                          <p:spTgt spid="3727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72748"/>
                                        </p:tgtEl>
                                        <p:attrNameLst>
                                          <p:attrName>style.visibility</p:attrName>
                                        </p:attrNameLst>
                                      </p:cBhvr>
                                      <p:to>
                                        <p:strVal val="visible"/>
                                      </p:to>
                                    </p:set>
                                    <p:anim calcmode="lin" valueType="num">
                                      <p:cBhvr additive="base">
                                        <p:cTn id="49" dur="500" fill="hold"/>
                                        <p:tgtEl>
                                          <p:spTgt spid="372748"/>
                                        </p:tgtEl>
                                        <p:attrNameLst>
                                          <p:attrName>ppt_x</p:attrName>
                                        </p:attrNameLst>
                                      </p:cBhvr>
                                      <p:tavLst>
                                        <p:tav tm="0">
                                          <p:val>
                                            <p:strVal val="#ppt_x"/>
                                          </p:val>
                                        </p:tav>
                                        <p:tav tm="100000">
                                          <p:val>
                                            <p:strVal val="#ppt_x"/>
                                          </p:val>
                                        </p:tav>
                                      </p:tavLst>
                                    </p:anim>
                                    <p:anim calcmode="lin" valueType="num">
                                      <p:cBhvr additive="base">
                                        <p:cTn id="50" dur="500" fill="hold"/>
                                        <p:tgtEl>
                                          <p:spTgt spid="37274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2743"/>
                                        </p:tgtEl>
                                        <p:attrNameLst>
                                          <p:attrName>style.visibility</p:attrName>
                                        </p:attrNameLst>
                                      </p:cBhvr>
                                      <p:to>
                                        <p:strVal val="visible"/>
                                      </p:to>
                                    </p:set>
                                    <p:anim calcmode="lin" valueType="num">
                                      <p:cBhvr additive="base">
                                        <p:cTn id="55" dur="500" fill="hold"/>
                                        <p:tgtEl>
                                          <p:spTgt spid="372743"/>
                                        </p:tgtEl>
                                        <p:attrNameLst>
                                          <p:attrName>ppt_x</p:attrName>
                                        </p:attrNameLst>
                                      </p:cBhvr>
                                      <p:tavLst>
                                        <p:tav tm="0">
                                          <p:val>
                                            <p:strVal val="#ppt_x"/>
                                          </p:val>
                                        </p:tav>
                                        <p:tav tm="100000">
                                          <p:val>
                                            <p:strVal val="#ppt_x"/>
                                          </p:val>
                                        </p:tav>
                                      </p:tavLst>
                                    </p:anim>
                                    <p:anim calcmode="lin" valueType="num">
                                      <p:cBhvr additive="base">
                                        <p:cTn id="56" dur="500" fill="hold"/>
                                        <p:tgtEl>
                                          <p:spTgt spid="37274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72749"/>
                                        </p:tgtEl>
                                        <p:attrNameLst>
                                          <p:attrName>style.visibility</p:attrName>
                                        </p:attrNameLst>
                                      </p:cBhvr>
                                      <p:to>
                                        <p:strVal val="visible"/>
                                      </p:to>
                                    </p:set>
                                    <p:anim calcmode="lin" valueType="num">
                                      <p:cBhvr additive="base">
                                        <p:cTn id="61" dur="500" fill="hold"/>
                                        <p:tgtEl>
                                          <p:spTgt spid="372749"/>
                                        </p:tgtEl>
                                        <p:attrNameLst>
                                          <p:attrName>ppt_x</p:attrName>
                                        </p:attrNameLst>
                                      </p:cBhvr>
                                      <p:tavLst>
                                        <p:tav tm="0">
                                          <p:val>
                                            <p:strVal val="#ppt_x"/>
                                          </p:val>
                                        </p:tav>
                                        <p:tav tm="100000">
                                          <p:val>
                                            <p:strVal val="#ppt_x"/>
                                          </p:val>
                                        </p:tav>
                                      </p:tavLst>
                                    </p:anim>
                                    <p:anim calcmode="lin" valueType="num">
                                      <p:cBhvr additive="base">
                                        <p:cTn id="62" dur="500" fill="hold"/>
                                        <p:tgtEl>
                                          <p:spTgt spid="3727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2756"/>
                                        </p:tgtEl>
                                        <p:attrNameLst>
                                          <p:attrName>style.visibility</p:attrName>
                                        </p:attrNameLst>
                                      </p:cBhvr>
                                      <p:to>
                                        <p:strVal val="visible"/>
                                      </p:to>
                                    </p:set>
                                    <p:anim calcmode="lin" valueType="num">
                                      <p:cBhvr additive="base">
                                        <p:cTn id="65" dur="500" fill="hold"/>
                                        <p:tgtEl>
                                          <p:spTgt spid="372756"/>
                                        </p:tgtEl>
                                        <p:attrNameLst>
                                          <p:attrName>ppt_x</p:attrName>
                                        </p:attrNameLst>
                                      </p:cBhvr>
                                      <p:tavLst>
                                        <p:tav tm="0">
                                          <p:val>
                                            <p:strVal val="#ppt_x"/>
                                          </p:val>
                                        </p:tav>
                                        <p:tav tm="100000">
                                          <p:val>
                                            <p:strVal val="#ppt_x"/>
                                          </p:val>
                                        </p:tav>
                                      </p:tavLst>
                                    </p:anim>
                                    <p:anim calcmode="lin" valueType="num">
                                      <p:cBhvr additive="base">
                                        <p:cTn id="66" dur="500" fill="hold"/>
                                        <p:tgtEl>
                                          <p:spTgt spid="37275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2744"/>
                                        </p:tgtEl>
                                        <p:attrNameLst>
                                          <p:attrName>style.visibility</p:attrName>
                                        </p:attrNameLst>
                                      </p:cBhvr>
                                      <p:to>
                                        <p:strVal val="visible"/>
                                      </p:to>
                                    </p:set>
                                    <p:anim calcmode="lin" valueType="num">
                                      <p:cBhvr additive="base">
                                        <p:cTn id="71" dur="500" fill="hold"/>
                                        <p:tgtEl>
                                          <p:spTgt spid="372744"/>
                                        </p:tgtEl>
                                        <p:attrNameLst>
                                          <p:attrName>ppt_x</p:attrName>
                                        </p:attrNameLst>
                                      </p:cBhvr>
                                      <p:tavLst>
                                        <p:tav tm="0">
                                          <p:val>
                                            <p:strVal val="#ppt_x"/>
                                          </p:val>
                                        </p:tav>
                                        <p:tav tm="100000">
                                          <p:val>
                                            <p:strVal val="#ppt_x"/>
                                          </p:val>
                                        </p:tav>
                                      </p:tavLst>
                                    </p:anim>
                                    <p:anim calcmode="lin" valueType="num">
                                      <p:cBhvr additive="base">
                                        <p:cTn id="72" dur="500" fill="hold"/>
                                        <p:tgtEl>
                                          <p:spTgt spid="37274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72751"/>
                                        </p:tgtEl>
                                        <p:attrNameLst>
                                          <p:attrName>style.visibility</p:attrName>
                                        </p:attrNameLst>
                                      </p:cBhvr>
                                      <p:to>
                                        <p:strVal val="visible"/>
                                      </p:to>
                                    </p:set>
                                    <p:anim calcmode="lin" valueType="num">
                                      <p:cBhvr additive="base">
                                        <p:cTn id="77" dur="500" fill="hold"/>
                                        <p:tgtEl>
                                          <p:spTgt spid="372751"/>
                                        </p:tgtEl>
                                        <p:attrNameLst>
                                          <p:attrName>ppt_x</p:attrName>
                                        </p:attrNameLst>
                                      </p:cBhvr>
                                      <p:tavLst>
                                        <p:tav tm="0">
                                          <p:val>
                                            <p:strVal val="#ppt_x"/>
                                          </p:val>
                                        </p:tav>
                                        <p:tav tm="100000">
                                          <p:val>
                                            <p:strVal val="#ppt_x"/>
                                          </p:val>
                                        </p:tav>
                                      </p:tavLst>
                                    </p:anim>
                                    <p:anim calcmode="lin" valueType="num">
                                      <p:cBhvr additive="base">
                                        <p:cTn id="78" dur="500" fill="hold"/>
                                        <p:tgtEl>
                                          <p:spTgt spid="37275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72757"/>
                                        </p:tgtEl>
                                        <p:attrNameLst>
                                          <p:attrName>style.visibility</p:attrName>
                                        </p:attrNameLst>
                                      </p:cBhvr>
                                      <p:to>
                                        <p:strVal val="visible"/>
                                      </p:to>
                                    </p:set>
                                    <p:anim calcmode="lin" valueType="num">
                                      <p:cBhvr additive="base">
                                        <p:cTn id="81" dur="500" fill="hold"/>
                                        <p:tgtEl>
                                          <p:spTgt spid="372757"/>
                                        </p:tgtEl>
                                        <p:attrNameLst>
                                          <p:attrName>ppt_x</p:attrName>
                                        </p:attrNameLst>
                                      </p:cBhvr>
                                      <p:tavLst>
                                        <p:tav tm="0">
                                          <p:val>
                                            <p:strVal val="#ppt_x"/>
                                          </p:val>
                                        </p:tav>
                                        <p:tav tm="100000">
                                          <p:val>
                                            <p:strVal val="#ppt_x"/>
                                          </p:val>
                                        </p:tav>
                                      </p:tavLst>
                                    </p:anim>
                                    <p:anim calcmode="lin" valueType="num">
                                      <p:cBhvr additive="base">
                                        <p:cTn id="82" dur="500" fill="hold"/>
                                        <p:tgtEl>
                                          <p:spTgt spid="37275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72745"/>
                                        </p:tgtEl>
                                        <p:attrNameLst>
                                          <p:attrName>style.visibility</p:attrName>
                                        </p:attrNameLst>
                                      </p:cBhvr>
                                      <p:to>
                                        <p:strVal val="visible"/>
                                      </p:to>
                                    </p:set>
                                    <p:anim calcmode="lin" valueType="num">
                                      <p:cBhvr additive="base">
                                        <p:cTn id="87" dur="500" fill="hold"/>
                                        <p:tgtEl>
                                          <p:spTgt spid="372745"/>
                                        </p:tgtEl>
                                        <p:attrNameLst>
                                          <p:attrName>ppt_x</p:attrName>
                                        </p:attrNameLst>
                                      </p:cBhvr>
                                      <p:tavLst>
                                        <p:tav tm="0">
                                          <p:val>
                                            <p:strVal val="#ppt_x"/>
                                          </p:val>
                                        </p:tav>
                                        <p:tav tm="100000">
                                          <p:val>
                                            <p:strVal val="#ppt_x"/>
                                          </p:val>
                                        </p:tav>
                                      </p:tavLst>
                                    </p:anim>
                                    <p:anim calcmode="lin" valueType="num">
                                      <p:cBhvr additive="base">
                                        <p:cTn id="88" dur="500" fill="hold"/>
                                        <p:tgtEl>
                                          <p:spTgt spid="372745"/>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372750"/>
                                        </p:tgtEl>
                                        <p:attrNameLst>
                                          <p:attrName>style.visibility</p:attrName>
                                        </p:attrNameLst>
                                      </p:cBhvr>
                                      <p:to>
                                        <p:strVal val="visible"/>
                                      </p:to>
                                    </p:set>
                                    <p:anim calcmode="lin" valueType="num">
                                      <p:cBhvr additive="base">
                                        <p:cTn id="93" dur="500" fill="hold"/>
                                        <p:tgtEl>
                                          <p:spTgt spid="372750"/>
                                        </p:tgtEl>
                                        <p:attrNameLst>
                                          <p:attrName>ppt_x</p:attrName>
                                        </p:attrNameLst>
                                      </p:cBhvr>
                                      <p:tavLst>
                                        <p:tav tm="0">
                                          <p:val>
                                            <p:strVal val="#ppt_x"/>
                                          </p:val>
                                        </p:tav>
                                        <p:tav tm="100000">
                                          <p:val>
                                            <p:strVal val="#ppt_x"/>
                                          </p:val>
                                        </p:tav>
                                      </p:tavLst>
                                    </p:anim>
                                    <p:anim calcmode="lin" valueType="num">
                                      <p:cBhvr additive="base">
                                        <p:cTn id="94" dur="500" fill="hold"/>
                                        <p:tgtEl>
                                          <p:spTgt spid="37275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2752"/>
                                        </p:tgtEl>
                                        <p:attrNameLst>
                                          <p:attrName>style.visibility</p:attrName>
                                        </p:attrNameLst>
                                      </p:cBhvr>
                                      <p:to>
                                        <p:strVal val="visible"/>
                                      </p:to>
                                    </p:set>
                                    <p:anim calcmode="lin" valueType="num">
                                      <p:cBhvr additive="base">
                                        <p:cTn id="97" dur="500" fill="hold"/>
                                        <p:tgtEl>
                                          <p:spTgt spid="372752"/>
                                        </p:tgtEl>
                                        <p:attrNameLst>
                                          <p:attrName>ppt_x</p:attrName>
                                        </p:attrNameLst>
                                      </p:cBhvr>
                                      <p:tavLst>
                                        <p:tav tm="0">
                                          <p:val>
                                            <p:strVal val="#ppt_x"/>
                                          </p:val>
                                        </p:tav>
                                        <p:tav tm="100000">
                                          <p:val>
                                            <p:strVal val="#ppt_x"/>
                                          </p:val>
                                        </p:tav>
                                      </p:tavLst>
                                    </p:anim>
                                    <p:anim calcmode="lin" valueType="num">
                                      <p:cBhvr additive="base">
                                        <p:cTn id="98" dur="500" fill="hold"/>
                                        <p:tgtEl>
                                          <p:spTgt spid="372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animBg="1"/>
      <p:bldP spid="372740" grpId="1" animBg="1"/>
      <p:bldP spid="372741" grpId="0" animBg="1"/>
      <p:bldP spid="372742" grpId="0" animBg="1"/>
      <p:bldP spid="372743" grpId="0" animBg="1"/>
      <p:bldP spid="372744" grpId="0" animBg="1"/>
      <p:bldP spid="372745" grpId="0" animBg="1"/>
      <p:bldP spid="372752" grpId="0" animBg="1"/>
      <p:bldP spid="372753" grpId="0"/>
      <p:bldP spid="372754" grpId="0"/>
      <p:bldP spid="372755" grpId="0"/>
      <p:bldP spid="372756" grpId="0"/>
      <p:bldP spid="3727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7944C8-4E6C-4EF8-841A-E9BF538FDAEE}"/>
              </a:ext>
            </a:extLst>
          </p:cNvPr>
          <p:cNvSpPr>
            <a:spLocks noGrp="1"/>
          </p:cNvSpPr>
          <p:nvPr>
            <p:ph type="body" idx="4294967295"/>
          </p:nvPr>
        </p:nvSpPr>
        <p:spPr>
          <a:xfrm>
            <a:off x="1604963" y="1698625"/>
            <a:ext cx="10587037" cy="461963"/>
          </a:xfrm>
        </p:spPr>
        <p:txBody>
          <a:bodyPr>
            <a:normAutofit/>
          </a:bodyPr>
          <a:lstStyle/>
          <a:p>
            <a:pPr marL="0" indent="0">
              <a:buNone/>
            </a:pPr>
            <a:r>
              <a:rPr lang="fr-FR" altLang="fr-FR" sz="2400" dirty="0">
                <a:solidFill>
                  <a:sysClr val="windowText" lastClr="000000"/>
                </a:solidFill>
              </a:rPr>
              <a:t>Comprendre l’ambivalence</a:t>
            </a:r>
            <a:endParaRPr lang="fr-FR" sz="2400" dirty="0">
              <a:solidFill>
                <a:sysClr val="windowText" lastClr="000000"/>
              </a:solidFill>
            </a:endParaRPr>
          </a:p>
        </p:txBody>
      </p:sp>
      <p:pic>
        <p:nvPicPr>
          <p:cNvPr id="8" name="Picture 17">
            <a:extLst>
              <a:ext uri="{FF2B5EF4-FFF2-40B4-BE49-F238E27FC236}">
                <a16:creationId xmlns:a16="http://schemas.microsoft.com/office/drawing/2014/main" id="{12F73E5A-7ADD-40EF-A824-1A9BDB002B25}"/>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14142" y="2774971"/>
            <a:ext cx="2572453" cy="151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68559EB3-21C4-4BED-BBD2-D18B740EDA45}"/>
              </a:ext>
            </a:extLst>
          </p:cNvPr>
          <p:cNvSpPr txBox="1"/>
          <p:nvPr/>
        </p:nvSpPr>
        <p:spPr>
          <a:xfrm>
            <a:off x="7968286" y="2259442"/>
            <a:ext cx="3568718" cy="1261243"/>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a:ea typeface="+mn-ea"/>
                <a:cs typeface="Calibri Light" panose="020F0302020204030204" pitchFamily="34" charset="0"/>
              </a:rPr>
              <a:t>Inconvénients à fumer</a:t>
            </a:r>
            <a:endParaRPr kumimoji="0" lang="fr-FR" altLang="fr-FR" sz="1800" b="0" i="0" u="none" strike="noStrike" kern="1200" cap="none" spc="0" normalizeH="0" baseline="0" noProof="0" dirty="0">
              <a:ln>
                <a:noFill/>
              </a:ln>
              <a:solidFill>
                <a:srgbClr val="7A2553"/>
              </a:solidFill>
              <a:effectLst/>
              <a:uLnTx/>
              <a:uFillTx/>
              <a:latin typeface="Calibri" panose="020F0502020204030204"/>
              <a:ea typeface="+mn-ea"/>
              <a:cs typeface="Calibri Light" panose="020F0302020204030204" pitchFamily="34" charset="0"/>
            </a:endParaRP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Troubles relationnels (parents)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Risques / maladies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odeurs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prix</a:t>
            </a:r>
          </a:p>
        </p:txBody>
      </p:sp>
      <p:sp>
        <p:nvSpPr>
          <p:cNvPr id="10" name="ZoneTexte 9">
            <a:extLst>
              <a:ext uri="{FF2B5EF4-FFF2-40B4-BE49-F238E27FC236}">
                <a16:creationId xmlns:a16="http://schemas.microsoft.com/office/drawing/2014/main" id="{FECB308A-8B5D-403A-87B8-0B1D1AE3E3FF}"/>
              </a:ext>
            </a:extLst>
          </p:cNvPr>
          <p:cNvSpPr txBox="1"/>
          <p:nvPr/>
        </p:nvSpPr>
        <p:spPr>
          <a:xfrm>
            <a:off x="8336812" y="4356275"/>
            <a:ext cx="3057834" cy="734945"/>
          </a:xfrm>
          <a:prstGeom prst="rect">
            <a:avLst/>
          </a:prstGeom>
          <a:noFill/>
        </p:spPr>
        <p:txBody>
          <a:bodyPr wrap="square" rtlCol="0">
            <a:spAutoFit/>
          </a:bodyPr>
          <a:lstStyle/>
          <a:p>
            <a:pPr marL="0" marR="0" lvl="0" indent="0" algn="ctr" defTabSz="1072866" rtl="0" eaLnBrk="1" fontAlgn="auto" latinLnBrk="0" hangingPunct="1">
              <a:lnSpc>
                <a:spcPct val="7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a:ea typeface="+mn-ea"/>
                <a:cs typeface="+mn-cs"/>
              </a:rPr>
              <a:t>Bénéfices à arrêter</a:t>
            </a:r>
            <a:r>
              <a:rPr kumimoji="0" lang="fr-FR" altLang="fr-FR" sz="1800" b="0" i="0" u="none" strike="noStrike" kern="1200" cap="none" spc="0" normalizeH="0" baseline="0" noProof="0" dirty="0">
                <a:ln>
                  <a:noFill/>
                </a:ln>
                <a:solidFill>
                  <a:schemeClr val="bg2"/>
                </a:solidFill>
                <a:effectLst/>
                <a:uLnTx/>
                <a:uFillTx/>
                <a:latin typeface="Calibri" panose="020F0502020204030204"/>
                <a:ea typeface="+mn-ea"/>
                <a:cs typeface="+mn-cs"/>
              </a:rPr>
              <a:t> </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Economie,</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peau, haleine…</a:t>
            </a:r>
          </a:p>
        </p:txBody>
      </p:sp>
      <p:sp>
        <p:nvSpPr>
          <p:cNvPr id="11" name="ZoneTexte 10">
            <a:extLst>
              <a:ext uri="{FF2B5EF4-FFF2-40B4-BE49-F238E27FC236}">
                <a16:creationId xmlns:a16="http://schemas.microsoft.com/office/drawing/2014/main" id="{B41A7A2B-AEF9-40F7-A860-0D667F255C96}"/>
              </a:ext>
            </a:extLst>
          </p:cNvPr>
          <p:cNvSpPr txBox="1"/>
          <p:nvPr/>
        </p:nvSpPr>
        <p:spPr>
          <a:xfrm>
            <a:off x="8258141" y="5859456"/>
            <a:ext cx="2989007" cy="369332"/>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J’arrête de fumer</a:t>
            </a:r>
            <a:endParaRPr kumimoji="0" lang="fr-FR" altLang="fr-FR" sz="18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12" name="ZoneTexte 11">
            <a:extLst>
              <a:ext uri="{FF2B5EF4-FFF2-40B4-BE49-F238E27FC236}">
                <a16:creationId xmlns:a16="http://schemas.microsoft.com/office/drawing/2014/main" id="{E9BA8E0B-55C5-4E2E-B052-6A3ADEBBECDE}"/>
              </a:ext>
            </a:extLst>
          </p:cNvPr>
          <p:cNvSpPr txBox="1"/>
          <p:nvPr/>
        </p:nvSpPr>
        <p:spPr>
          <a:xfrm>
            <a:off x="1332077" y="2348615"/>
            <a:ext cx="3982065" cy="984244"/>
          </a:xfrm>
          <a:prstGeom prst="rect">
            <a:avLst/>
          </a:prstGeom>
          <a:noFill/>
        </p:spPr>
        <p:txBody>
          <a:bodyPr wrap="square" rtlCol="0">
            <a:spAutoFit/>
          </a:bodyPr>
          <a:lstStyle/>
          <a:p>
            <a:pPr marL="0" marR="0" lvl="0" indent="0" algn="ctr" defTabSz="1072866" rtl="0" eaLnBrk="1" fontAlgn="auto" latinLnBrk="0" hangingPunct="1">
              <a:lnSpc>
                <a:spcPct val="8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a:ea typeface="+mn-ea"/>
                <a:cs typeface="+mn-cs"/>
              </a:rPr>
              <a:t>Bénéfices à fumer</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Plaisir, gestion du stress, éviter l’ennui</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 intégration dans le groupe</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etc..</a:t>
            </a:r>
          </a:p>
        </p:txBody>
      </p:sp>
      <p:sp>
        <p:nvSpPr>
          <p:cNvPr id="13" name="ZoneTexte 12">
            <a:extLst>
              <a:ext uri="{FF2B5EF4-FFF2-40B4-BE49-F238E27FC236}">
                <a16:creationId xmlns:a16="http://schemas.microsoft.com/office/drawing/2014/main" id="{7ACF5D69-CFFF-4AEC-8EBA-5A7086303200}"/>
              </a:ext>
            </a:extLst>
          </p:cNvPr>
          <p:cNvSpPr txBox="1"/>
          <p:nvPr/>
        </p:nvSpPr>
        <p:spPr>
          <a:xfrm>
            <a:off x="1735200" y="4025948"/>
            <a:ext cx="3321505" cy="1144929"/>
          </a:xfrm>
          <a:prstGeom prst="rect">
            <a:avLst/>
          </a:prstGeom>
          <a:noFill/>
        </p:spPr>
        <p:txBody>
          <a:bodyPr wrap="square" rtlCol="0">
            <a:spAutoFit/>
          </a:bodyPr>
          <a:lstStyle/>
          <a:p>
            <a:pPr marL="0" marR="0" lvl="0" indent="0" algn="ctr" defTabSz="1072866" rtl="0" eaLnBrk="1" fontAlgn="auto" latinLnBrk="0" hangingPunct="1">
              <a:lnSpc>
                <a:spcPct val="8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a:ea typeface="+mn-ea"/>
                <a:cs typeface="+mn-cs"/>
              </a:rPr>
              <a:t>Inconvénients à arrêter</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Peur de l’exclusion du groupe, </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peur du manque,</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prise  de poids…</a:t>
            </a:r>
          </a:p>
        </p:txBody>
      </p:sp>
      <p:sp>
        <p:nvSpPr>
          <p:cNvPr id="14" name="ZoneTexte 13">
            <a:extLst>
              <a:ext uri="{FF2B5EF4-FFF2-40B4-BE49-F238E27FC236}">
                <a16:creationId xmlns:a16="http://schemas.microsoft.com/office/drawing/2014/main" id="{B4E78F84-F171-44F5-9A7D-4CAA483079C3}"/>
              </a:ext>
            </a:extLst>
          </p:cNvPr>
          <p:cNvSpPr txBox="1"/>
          <p:nvPr/>
        </p:nvSpPr>
        <p:spPr>
          <a:xfrm>
            <a:off x="1292747" y="5859456"/>
            <a:ext cx="4060723" cy="369332"/>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pitchFamily="34" charset="0"/>
                <a:ea typeface="+mn-ea"/>
                <a:cs typeface="Calibri" panose="020F0502020204030204" pitchFamily="34" charset="0"/>
              </a:rPr>
              <a:t>Je continue de fumer</a:t>
            </a:r>
            <a:endParaRPr kumimoji="0" lang="fr-FR" altLang="fr-FR" sz="1800" b="0" i="0" u="none" strike="noStrike" kern="1200" cap="none" spc="0" normalizeH="0" baseline="0" noProof="0" dirty="0">
              <a:ln>
                <a:noFill/>
              </a:ln>
              <a:solidFill>
                <a:srgbClr val="7A2553"/>
              </a:solidFill>
              <a:effectLst/>
              <a:uLnTx/>
              <a:uFillTx/>
              <a:latin typeface="Calibri" panose="020F0502020204030204" pitchFamily="34" charset="0"/>
              <a:ea typeface="+mn-ea"/>
              <a:cs typeface="Calibri" panose="020F0502020204030204" pitchFamily="34" charset="0"/>
            </a:endParaRPr>
          </a:p>
        </p:txBody>
      </p:sp>
      <p:sp>
        <p:nvSpPr>
          <p:cNvPr id="15" name="AutoShape 3">
            <a:extLst>
              <a:ext uri="{FF2B5EF4-FFF2-40B4-BE49-F238E27FC236}">
                <a16:creationId xmlns:a16="http://schemas.microsoft.com/office/drawing/2014/main" id="{E7055E3A-F3E9-4ADC-A6A1-F3A4AD8AE118}"/>
              </a:ext>
            </a:extLst>
          </p:cNvPr>
          <p:cNvSpPr>
            <a:spLocks noChangeArrowheads="1"/>
          </p:cNvSpPr>
          <p:nvPr/>
        </p:nvSpPr>
        <p:spPr bwMode="auto">
          <a:xfrm>
            <a:off x="6077726" y="5427987"/>
            <a:ext cx="1285411" cy="862937"/>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1072866"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 name="Signe Moins 16">
            <a:extLst>
              <a:ext uri="{FF2B5EF4-FFF2-40B4-BE49-F238E27FC236}">
                <a16:creationId xmlns:a16="http://schemas.microsoft.com/office/drawing/2014/main" id="{02F358BB-A138-4FC0-BF45-72A029D10DD0}"/>
              </a:ext>
            </a:extLst>
          </p:cNvPr>
          <p:cNvSpPr/>
          <p:nvPr/>
        </p:nvSpPr>
        <p:spPr>
          <a:xfrm rot="21306556">
            <a:off x="4406735" y="5373577"/>
            <a:ext cx="4798141" cy="4571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40EDDC84-B70A-401F-0E74-33AEBC63A6EF}"/>
              </a:ext>
            </a:extLst>
          </p:cNvPr>
          <p:cNvSpPr txBox="1"/>
          <p:nvPr/>
        </p:nvSpPr>
        <p:spPr>
          <a:xfrm>
            <a:off x="968188" y="224118"/>
            <a:ext cx="882127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1" i="0" u="none" strike="noStrike" kern="1200" cap="none" spc="0" normalizeH="0" baseline="0" noProof="0">
                <a:ln>
                  <a:noFill/>
                </a:ln>
                <a:solidFill>
                  <a:srgbClr val="7A2553"/>
                </a:solidFill>
                <a:effectLst/>
                <a:uLnTx/>
                <a:uFillTx/>
                <a:latin typeface="Calibri" panose="020F0502020204030204"/>
                <a:ea typeface="+mn-ea"/>
                <a:cs typeface="+mn-cs"/>
              </a:rPr>
              <a:t>Module 3 : La posture professionnelle</a:t>
            </a:r>
            <a:endParaRPr kumimoji="0" lang="fr-FR" sz="2900" b="1" i="0" u="none" strike="noStrike" kern="1200" cap="none" spc="0" normalizeH="0" baseline="0" noProof="0" dirty="0">
              <a:ln>
                <a:noFill/>
              </a:ln>
              <a:solidFill>
                <a:srgbClr val="7A2553"/>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4B26CF94-BA8D-79F0-DBB6-3C1C05C759BF}"/>
              </a:ext>
            </a:extLst>
          </p:cNvPr>
          <p:cNvSpPr txBox="1"/>
          <p:nvPr/>
        </p:nvSpPr>
        <p:spPr>
          <a:xfrm>
            <a:off x="1183341" y="754156"/>
            <a:ext cx="6858000" cy="461963"/>
          </a:xfrm>
          <a:prstGeom prst="rect">
            <a:avLst/>
          </a:prstGeom>
          <a:noFill/>
        </p:spPr>
        <p:txBody>
          <a:bodyPr wrap="square" rtlCol="0">
            <a:spAutoFit/>
          </a:bodyPr>
          <a:lstStyle/>
          <a:p>
            <a:pPr marL="812800" marR="0" lvl="0" indent="-4572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Les attitudes favorables à la relation</a:t>
            </a:r>
          </a:p>
        </p:txBody>
      </p:sp>
    </p:spTree>
    <p:extLst>
      <p:ext uri="{BB962C8B-B14F-4D97-AF65-F5344CB8AC3E}">
        <p14:creationId xmlns:p14="http://schemas.microsoft.com/office/powerpoint/2010/main" val="61912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838200" y="1825625"/>
            <a:ext cx="11049000" cy="4351338"/>
          </a:xfrm>
        </p:spPr>
        <p:txBody>
          <a:bodyPr>
            <a:normAutofit/>
          </a:bodyPr>
          <a:lstStyle/>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L’Entretien Motivationnel est défini comme un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style de communication collaboratif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centré sur un objectif, avec une attention particulière au langage de changement. </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est conçu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renforcer la motivation d’une personne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son engagement en faveur d’un objectif spécifique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faisant émerger et en explorant ses propres raisons de changer dans une atmosphère de non-jugement et d’altruisme » </a:t>
            </a: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Sources : L’entretien motivationnel / AFDEM</a:t>
            </a:r>
          </a:p>
          <a:p>
            <a:pPr marL="0" indent="0" algn="just">
              <a:lnSpc>
                <a:spcPct val="115000"/>
              </a:lnSpc>
              <a:spcAft>
                <a:spcPts val="800"/>
              </a:spcAft>
              <a:buNone/>
            </a:pP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rPr>
              <a:t>L’entretien motivationnel est cité par la Haute Autorité de Santé comme </a:t>
            </a:r>
            <a:r>
              <a:rPr lang="fr-FR" sz="1800" b="1" dirty="0">
                <a:solidFill>
                  <a:srgbClr val="000000"/>
                </a:solidFill>
                <a:effectLst/>
                <a:latin typeface="Calibri" panose="020F0502020204030204" pitchFamily="34" charset="0"/>
                <a:ea typeface="Calibri" panose="020F0502020204030204" pitchFamily="34" charset="0"/>
              </a:rPr>
              <a:t>outil validé d’aide au sevrage tabagique </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F4AF4A80-1DD3-71DB-2025-6FD7C58F171A}"/>
              </a:ext>
            </a:extLst>
          </p:cNvPr>
          <p:cNvSpPr txBox="1">
            <a:spLocks/>
          </p:cNvSpPr>
          <p:nvPr/>
        </p:nvSpPr>
        <p:spPr>
          <a:xfrm>
            <a:off x="962947" y="815974"/>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L’entretien motivationnel </a:t>
            </a:r>
          </a:p>
        </p:txBody>
      </p:sp>
      <p:sp>
        <p:nvSpPr>
          <p:cNvPr id="5" name="Titre 6">
            <a:extLst>
              <a:ext uri="{FF2B5EF4-FFF2-40B4-BE49-F238E27FC236}">
                <a16:creationId xmlns:a16="http://schemas.microsoft.com/office/drawing/2014/main" id="{A328A005-16A3-8F02-34A5-A6F2F850C40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426215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2EC11EF-7CE8-FC76-79A4-23C34C81C35A}"/>
              </a:ext>
            </a:extLst>
          </p:cNvPr>
          <p:cNvSpPr/>
          <p:nvPr/>
        </p:nvSpPr>
        <p:spPr>
          <a:xfrm>
            <a:off x="838200" y="2804540"/>
            <a:ext cx="3264817" cy="3343596"/>
          </a:xfrm>
          <a:prstGeom prst="roundRect">
            <a:avLst/>
          </a:prstGeom>
          <a:solidFill>
            <a:schemeClr val="tx2"/>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t>Provoquer une réflexion sur ses consommations </a:t>
            </a:r>
          </a:p>
          <a:p>
            <a:pPr marL="342900" indent="-342900">
              <a:buFont typeface="Arial" panose="020B0604020202020204" pitchFamily="34" charset="0"/>
              <a:buChar char="•"/>
            </a:pPr>
            <a:r>
              <a:rPr lang="fr-FR" sz="1900" b="1" dirty="0"/>
              <a:t>Voir, si le patient est prêt, provoquer un changement dans ses consommations de SPA</a:t>
            </a:r>
          </a:p>
          <a:p>
            <a:pPr marL="342900" indent="-342900">
              <a:buFont typeface="Arial" panose="020B0604020202020204" pitchFamily="34" charset="0"/>
              <a:buChar char="•"/>
            </a:pPr>
            <a:r>
              <a:rPr lang="fr-FR" sz="1900" b="1" dirty="0"/>
              <a:t>Réduction des risques et des dommages</a:t>
            </a:r>
          </a:p>
        </p:txBody>
      </p:sp>
      <p:sp>
        <p:nvSpPr>
          <p:cNvPr id="5" name="Rectangle : coins arrondis 4">
            <a:extLst>
              <a:ext uri="{FF2B5EF4-FFF2-40B4-BE49-F238E27FC236}">
                <a16:creationId xmlns:a16="http://schemas.microsoft.com/office/drawing/2014/main" id="{2617A067-3D66-22B0-CE83-1009DC59205E}"/>
              </a:ext>
            </a:extLst>
          </p:cNvPr>
          <p:cNvSpPr/>
          <p:nvPr/>
        </p:nvSpPr>
        <p:spPr>
          <a:xfrm>
            <a:off x="4916573" y="2745866"/>
            <a:ext cx="2945474" cy="3343596"/>
          </a:xfrm>
          <a:prstGeom prst="roundRect">
            <a:avLst/>
          </a:prstGeom>
          <a:solidFill>
            <a:schemeClr val="tx2">
              <a:lumMod val="60000"/>
              <a:lumOff val="40000"/>
            </a:schemeClr>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t>S’adresse aux professionnels qui ne sont pas nécessairement issus du champ médical, paramédical, ni du secteur de l’addictologie.</a:t>
            </a:r>
          </a:p>
        </p:txBody>
      </p:sp>
      <p:sp>
        <p:nvSpPr>
          <p:cNvPr id="6" name="Rectangle : coins arrondis 5">
            <a:extLst>
              <a:ext uri="{FF2B5EF4-FFF2-40B4-BE49-F238E27FC236}">
                <a16:creationId xmlns:a16="http://schemas.microsoft.com/office/drawing/2014/main" id="{EBFD19F5-7BAB-B6F6-E3BF-A983257398C8}"/>
              </a:ext>
            </a:extLst>
          </p:cNvPr>
          <p:cNvSpPr/>
          <p:nvPr/>
        </p:nvSpPr>
        <p:spPr>
          <a:xfrm>
            <a:off x="8609798" y="2745866"/>
            <a:ext cx="2945474" cy="3343596"/>
          </a:xfrm>
          <a:prstGeom prst="roundRect">
            <a:avLst/>
          </a:prstGeom>
          <a:solidFill>
            <a:schemeClr val="tx2">
              <a:lumMod val="20000"/>
              <a:lumOff val="80000"/>
            </a:schemeClr>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solidFill>
                  <a:sysClr val="windowText" lastClr="000000"/>
                </a:solidFill>
              </a:rPr>
              <a:t>Systématiquement, ou dans des situations à risque ou situations opportunistes</a:t>
            </a:r>
          </a:p>
        </p:txBody>
      </p:sp>
      <p:sp>
        <p:nvSpPr>
          <p:cNvPr id="7" name="ZoneTexte 6">
            <a:extLst>
              <a:ext uri="{FF2B5EF4-FFF2-40B4-BE49-F238E27FC236}">
                <a16:creationId xmlns:a16="http://schemas.microsoft.com/office/drawing/2014/main" id="{7A58274D-8D54-081F-21D6-E83F878B35D6}"/>
              </a:ext>
            </a:extLst>
          </p:cNvPr>
          <p:cNvSpPr txBox="1"/>
          <p:nvPr/>
        </p:nvSpPr>
        <p:spPr>
          <a:xfrm>
            <a:off x="636728" y="2204057"/>
            <a:ext cx="3506478" cy="369332"/>
          </a:xfrm>
          <a:prstGeom prst="rect">
            <a:avLst/>
          </a:prstGeom>
          <a:noFill/>
        </p:spPr>
        <p:txBody>
          <a:bodyPr wrap="square" rtlCol="0">
            <a:spAutoFit/>
          </a:bodyPr>
          <a:lstStyle/>
          <a:p>
            <a:pPr algn="ctr"/>
            <a:r>
              <a:rPr lang="fr-FR" b="1" dirty="0">
                <a:solidFill>
                  <a:sysClr val="windowText" lastClr="000000"/>
                </a:solidFill>
              </a:rPr>
              <a:t>But et intérêt</a:t>
            </a:r>
          </a:p>
        </p:txBody>
      </p:sp>
      <p:sp>
        <p:nvSpPr>
          <p:cNvPr id="8" name="ZoneTexte 7">
            <a:extLst>
              <a:ext uri="{FF2B5EF4-FFF2-40B4-BE49-F238E27FC236}">
                <a16:creationId xmlns:a16="http://schemas.microsoft.com/office/drawing/2014/main" id="{3A8199E7-3001-811B-C762-3777BC04CFA8}"/>
              </a:ext>
            </a:extLst>
          </p:cNvPr>
          <p:cNvSpPr txBox="1"/>
          <p:nvPr/>
        </p:nvSpPr>
        <p:spPr>
          <a:xfrm>
            <a:off x="4916573" y="2204057"/>
            <a:ext cx="2655216" cy="369332"/>
          </a:xfrm>
          <a:prstGeom prst="rect">
            <a:avLst/>
          </a:prstGeom>
          <a:noFill/>
        </p:spPr>
        <p:txBody>
          <a:bodyPr wrap="square" rtlCol="0">
            <a:spAutoFit/>
          </a:bodyPr>
          <a:lstStyle/>
          <a:p>
            <a:pPr algn="ctr"/>
            <a:r>
              <a:rPr lang="fr-FR" b="1" dirty="0">
                <a:solidFill>
                  <a:sysClr val="windowText" lastClr="000000"/>
                </a:solidFill>
              </a:rPr>
              <a:t>Qui peut repérer ?</a:t>
            </a:r>
          </a:p>
        </p:txBody>
      </p:sp>
      <p:sp>
        <p:nvSpPr>
          <p:cNvPr id="9" name="ZoneTexte 8">
            <a:extLst>
              <a:ext uri="{FF2B5EF4-FFF2-40B4-BE49-F238E27FC236}">
                <a16:creationId xmlns:a16="http://schemas.microsoft.com/office/drawing/2014/main" id="{3427DD0F-214D-8E8D-711C-C8F0E03EF0B5}"/>
              </a:ext>
            </a:extLst>
          </p:cNvPr>
          <p:cNvSpPr txBox="1"/>
          <p:nvPr/>
        </p:nvSpPr>
        <p:spPr>
          <a:xfrm>
            <a:off x="8648637" y="2204057"/>
            <a:ext cx="2810860" cy="369332"/>
          </a:xfrm>
          <a:prstGeom prst="rect">
            <a:avLst/>
          </a:prstGeom>
          <a:noFill/>
        </p:spPr>
        <p:txBody>
          <a:bodyPr wrap="square" rtlCol="0">
            <a:spAutoFit/>
          </a:bodyPr>
          <a:lstStyle/>
          <a:p>
            <a:pPr algn="ctr"/>
            <a:r>
              <a:rPr lang="fr-FR" b="1" dirty="0">
                <a:solidFill>
                  <a:sysClr val="windowText" lastClr="000000"/>
                </a:solidFill>
              </a:rPr>
              <a:t>Quand repérer ?</a:t>
            </a:r>
          </a:p>
        </p:txBody>
      </p:sp>
      <p:sp>
        <p:nvSpPr>
          <p:cNvPr id="10" name="Titre 1">
            <a:extLst>
              <a:ext uri="{FF2B5EF4-FFF2-40B4-BE49-F238E27FC236}">
                <a16:creationId xmlns:a16="http://schemas.microsoft.com/office/drawing/2014/main" id="{672BDEC1-1DA0-3B8E-C8E6-061D3925EA9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Le repérage précoce et l’intervention brève</a:t>
            </a:r>
          </a:p>
        </p:txBody>
      </p:sp>
      <p:sp>
        <p:nvSpPr>
          <p:cNvPr id="11" name="Titre 6">
            <a:extLst>
              <a:ext uri="{FF2B5EF4-FFF2-40B4-BE49-F238E27FC236}">
                <a16:creationId xmlns:a16="http://schemas.microsoft.com/office/drawing/2014/main" id="{79BDC9DF-9B50-F692-7605-33CDAB6CA9DD}"/>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14" name="ZoneTexte 4">
            <a:extLst>
              <a:ext uri="{FF2B5EF4-FFF2-40B4-BE49-F238E27FC236}">
                <a16:creationId xmlns:a16="http://schemas.microsoft.com/office/drawing/2014/main" id="{7264C27D-215B-3820-FCF9-4235925EDBCC}"/>
              </a:ext>
            </a:extLst>
          </p:cNvPr>
          <p:cNvSpPr txBox="1"/>
          <p:nvPr/>
        </p:nvSpPr>
        <p:spPr>
          <a:xfrm>
            <a:off x="943897" y="1364993"/>
            <a:ext cx="1106522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Il s’agit d’une méthode de repérage du tabagisme, d’encouragement à l’arrêt et au maintien de l’abstinence adaptée au degré de motivation de la personne. </a:t>
            </a:r>
          </a:p>
        </p:txBody>
      </p:sp>
    </p:spTree>
    <p:extLst>
      <p:ext uri="{BB962C8B-B14F-4D97-AF65-F5344CB8AC3E}">
        <p14:creationId xmlns:p14="http://schemas.microsoft.com/office/powerpoint/2010/main" val="117613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EF1DD08-1A03-08DB-2481-AB57E131BBF3}"/>
              </a:ext>
            </a:extLst>
          </p:cNvPr>
          <p:cNvSpPr txBox="1"/>
          <p:nvPr/>
        </p:nvSpPr>
        <p:spPr>
          <a:xfrm rot="10800000" flipV="1">
            <a:off x="1075764" y="4758094"/>
            <a:ext cx="10933355" cy="1469826"/>
          </a:xfrm>
          <a:prstGeom prst="rect">
            <a:avLst/>
          </a:prstGeom>
          <a:noFill/>
        </p:spPr>
        <p:txBody>
          <a:bodyPr wrap="square">
            <a:spAutoFit/>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L’accompagnement dans l’arrêt au tabac par un professionnel permet d’augmenter ses chances d’arrêt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80 % par rapport à un fumeur qui arrête seul. </a:t>
            </a: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 Guide de prévention du tabagisme chez la femme - Respadd</a:t>
            </a:r>
          </a:p>
        </p:txBody>
      </p:sp>
      <p:sp>
        <p:nvSpPr>
          <p:cNvPr id="8" name="Titre 1">
            <a:extLst>
              <a:ext uri="{FF2B5EF4-FFF2-40B4-BE49-F238E27FC236}">
                <a16:creationId xmlns:a16="http://schemas.microsoft.com/office/drawing/2014/main" id="{1C793F98-8F69-F068-F21B-575E20BE874D}"/>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Le repérage précoce et l’intervention brève</a:t>
            </a:r>
          </a:p>
        </p:txBody>
      </p:sp>
      <p:sp>
        <p:nvSpPr>
          <p:cNvPr id="9" name="Titre 6">
            <a:extLst>
              <a:ext uri="{FF2B5EF4-FFF2-40B4-BE49-F238E27FC236}">
                <a16:creationId xmlns:a16="http://schemas.microsoft.com/office/drawing/2014/main" id="{66A170CB-95AA-00FC-A258-6E864B2B837E}"/>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10" name="ZoneTexte 4">
            <a:extLst>
              <a:ext uri="{FF2B5EF4-FFF2-40B4-BE49-F238E27FC236}">
                <a16:creationId xmlns:a16="http://schemas.microsoft.com/office/drawing/2014/main" id="{F7AB3F67-8CDA-CF5E-8A47-B390B5CD9C7F}"/>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La méthode des 5 A : proposez les 5 A (</a:t>
            </a:r>
            <a:r>
              <a:rPr kumimoji="0" lang="fr-FR" b="1" i="0" u="none" strike="noStrike" kern="1200" cap="none" spc="0" normalizeH="0" baseline="0" noProof="0" dirty="0" err="1">
                <a:ln>
                  <a:noFill/>
                </a:ln>
                <a:solidFill>
                  <a:prstClr val="black"/>
                </a:solidFill>
                <a:effectLst/>
                <a:uLnTx/>
                <a:uFillTx/>
                <a:ea typeface="+mn-ea"/>
                <a:cs typeface="+mn-cs"/>
              </a:rPr>
              <a:t>Ask</a:t>
            </a:r>
            <a:r>
              <a:rPr kumimoji="0" lang="fr-FR" b="1" i="0" u="none" strike="noStrike" kern="1200" cap="none" spc="0" normalizeH="0" baseline="0" noProof="0" dirty="0">
                <a:ln>
                  <a:noFill/>
                </a:ln>
                <a:solidFill>
                  <a:prstClr val="black"/>
                </a:solidFill>
                <a:effectLst/>
                <a:uLnTx/>
                <a:uFillTx/>
                <a:ea typeface="+mn-ea"/>
                <a:cs typeface="+mn-cs"/>
              </a:rPr>
              <a:t>, </a:t>
            </a:r>
            <a:r>
              <a:rPr kumimoji="0" lang="fr-FR" b="1" i="0" u="none" strike="noStrike" kern="1200" cap="none" spc="0" normalizeH="0" baseline="0" noProof="0" dirty="0" err="1">
                <a:ln>
                  <a:noFill/>
                </a:ln>
                <a:solidFill>
                  <a:prstClr val="black"/>
                </a:solidFill>
                <a:effectLst/>
                <a:uLnTx/>
                <a:uFillTx/>
                <a:ea typeface="+mn-ea"/>
                <a:cs typeface="+mn-cs"/>
              </a:rPr>
              <a:t>Advise</a:t>
            </a:r>
            <a:r>
              <a:rPr kumimoji="0" lang="fr-FR" b="1" i="0" u="none" strike="noStrike" kern="1200" cap="none" spc="0" normalizeH="0" baseline="0" noProof="0" dirty="0">
                <a:ln>
                  <a:noFill/>
                </a:ln>
                <a:solidFill>
                  <a:prstClr val="black"/>
                </a:solidFill>
                <a:effectLst/>
                <a:uLnTx/>
                <a:uFillTx/>
                <a:ea typeface="+mn-ea"/>
                <a:cs typeface="+mn-cs"/>
              </a:rPr>
              <a:t>, </a:t>
            </a:r>
            <a:r>
              <a:rPr kumimoji="0" lang="fr-FR" b="1" i="0" u="none" strike="noStrike" kern="1200" cap="none" spc="0" normalizeH="0" baseline="0" noProof="0" dirty="0" err="1">
                <a:ln>
                  <a:noFill/>
                </a:ln>
                <a:solidFill>
                  <a:prstClr val="black"/>
                </a:solidFill>
                <a:effectLst/>
                <a:uLnTx/>
                <a:uFillTx/>
                <a:ea typeface="+mn-ea"/>
                <a:cs typeface="+mn-cs"/>
              </a:rPr>
              <a:t>Assess</a:t>
            </a:r>
            <a:r>
              <a:rPr kumimoji="0" lang="fr-FR" b="1" i="0" u="none" strike="noStrike" kern="1200" cap="none" spc="0" normalizeH="0" baseline="0" noProof="0" dirty="0">
                <a:ln>
                  <a:noFill/>
                </a:ln>
                <a:solidFill>
                  <a:prstClr val="black"/>
                </a:solidFill>
                <a:effectLst/>
                <a:uLnTx/>
                <a:uFillTx/>
                <a:ea typeface="+mn-ea"/>
                <a:cs typeface="+mn-cs"/>
              </a:rPr>
              <a:t>, Assist, Arrange) à tous les fumeurs</a:t>
            </a:r>
          </a:p>
        </p:txBody>
      </p:sp>
      <p:pic>
        <p:nvPicPr>
          <p:cNvPr id="2" name="Image 1">
            <a:extLst>
              <a:ext uri="{FF2B5EF4-FFF2-40B4-BE49-F238E27FC236}">
                <a16:creationId xmlns:a16="http://schemas.microsoft.com/office/drawing/2014/main" id="{3DAD2251-7851-ACEF-E318-3CCEC86877C0}"/>
              </a:ext>
            </a:extLst>
          </p:cNvPr>
          <p:cNvPicPr>
            <a:picLocks noChangeAspect="1"/>
          </p:cNvPicPr>
          <p:nvPr/>
        </p:nvPicPr>
        <p:blipFill>
          <a:blip r:embed="rId2"/>
          <a:stretch>
            <a:fillRect/>
          </a:stretch>
        </p:blipFill>
        <p:spPr>
          <a:xfrm>
            <a:off x="2378449" y="1914012"/>
            <a:ext cx="6975476" cy="2431729"/>
          </a:xfrm>
          <a:prstGeom prst="rect">
            <a:avLst/>
          </a:prstGeom>
        </p:spPr>
      </p:pic>
    </p:spTree>
    <p:extLst>
      <p:ext uri="{BB962C8B-B14F-4D97-AF65-F5344CB8AC3E}">
        <p14:creationId xmlns:p14="http://schemas.microsoft.com/office/powerpoint/2010/main" val="14005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4 : La prescription des substituts nicotiniques</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normAutofit fontScale="85000" lnSpcReduction="20000"/>
          </a:bodyPr>
          <a:lstStyle/>
          <a:p>
            <a:pPr marL="514350" indent="-514350">
              <a:spcAft>
                <a:spcPts val="1800"/>
              </a:spcAft>
              <a:buFont typeface="+mj-lt"/>
              <a:buAutoNum type="alphaLcParenR"/>
            </a:pPr>
            <a:r>
              <a:rPr lang="fr-FR" dirty="0">
                <a:solidFill>
                  <a:srgbClr val="000000"/>
                </a:solidFill>
              </a:rPr>
              <a:t>Contextes de prescription d’un traitement nicotinique de substitution</a:t>
            </a:r>
          </a:p>
          <a:p>
            <a:pPr marL="514350" indent="-514350">
              <a:spcAft>
                <a:spcPts val="1800"/>
              </a:spcAft>
              <a:buFont typeface="+mj-lt"/>
              <a:buAutoNum type="alphaLcParenR"/>
            </a:pPr>
            <a:r>
              <a:rPr lang="fr-FR" dirty="0">
                <a:solidFill>
                  <a:srgbClr val="000000"/>
                </a:solidFill>
              </a:rPr>
              <a:t>Formes galéniques des substituts nicotiniques</a:t>
            </a:r>
          </a:p>
          <a:p>
            <a:pPr marL="514350" indent="-514350">
              <a:spcAft>
                <a:spcPts val="1800"/>
              </a:spcAft>
              <a:buFont typeface="+mj-lt"/>
              <a:buAutoNum type="alphaLcParenR"/>
            </a:pPr>
            <a:r>
              <a:rPr lang="fr-FR" dirty="0">
                <a:solidFill>
                  <a:srgbClr val="000000"/>
                </a:solidFill>
              </a:rPr>
              <a:t>Initiation d’un traitement nicotinique de substitution</a:t>
            </a:r>
          </a:p>
          <a:p>
            <a:pPr marL="514350" indent="-514350">
              <a:spcAft>
                <a:spcPts val="1800"/>
              </a:spcAft>
              <a:buFont typeface="+mj-lt"/>
              <a:buAutoNum type="alphaLcParenR"/>
            </a:pPr>
            <a:r>
              <a:rPr lang="fr-FR" dirty="0">
                <a:solidFill>
                  <a:srgbClr val="000000"/>
                </a:solidFill>
              </a:rPr>
              <a:t>Suivi et adaptation d’un traitement nicotinique de substitution</a:t>
            </a:r>
          </a:p>
          <a:p>
            <a:pPr marL="514350" indent="-514350">
              <a:spcAft>
                <a:spcPts val="1800"/>
              </a:spcAft>
              <a:buFont typeface="+mj-lt"/>
              <a:buAutoNum type="alphaLcParenR"/>
            </a:pPr>
            <a:r>
              <a:rPr lang="fr-FR" dirty="0">
                <a:solidFill>
                  <a:srgbClr val="000000"/>
                </a:solidFill>
              </a:rPr>
              <a:t>Règles générales de prescription</a:t>
            </a:r>
          </a:p>
          <a:p>
            <a:pPr marL="514350" indent="-514350">
              <a:spcAft>
                <a:spcPts val="1800"/>
              </a:spcAft>
              <a:buFont typeface="+mj-lt"/>
              <a:buAutoNum type="alphaLcParenR"/>
            </a:pPr>
            <a:r>
              <a:rPr lang="fr-FR" dirty="0">
                <a:solidFill>
                  <a:srgbClr val="000000"/>
                </a:solidFill>
              </a:rPr>
              <a:t>Modèles d’ordonnances</a:t>
            </a:r>
          </a:p>
          <a:p>
            <a:pPr marL="514350" indent="-514350">
              <a:spcAft>
                <a:spcPts val="1800"/>
              </a:spcAft>
              <a:buFont typeface="+mj-lt"/>
              <a:buAutoNum type="alphaLcParenR"/>
            </a:pPr>
            <a:r>
              <a:rPr lang="fr-FR" dirty="0">
                <a:solidFill>
                  <a:srgbClr val="000000"/>
                </a:solidFill>
              </a:rPr>
              <a:t>Modèles de protocole</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1427362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Pourquoi ?</a:t>
            </a:r>
          </a:p>
          <a:p>
            <a:pPr marL="0" indent="0">
              <a:buNone/>
            </a:pPr>
            <a:r>
              <a:rPr lang="fr-FR" sz="1800" dirty="0">
                <a:solidFill>
                  <a:srgbClr val="000000"/>
                </a:solidFill>
              </a:rPr>
              <a:t>L’utilisation des traitements nicotiniques de substitution* :</a:t>
            </a:r>
          </a:p>
          <a:p>
            <a:pPr lvl="1">
              <a:buFontTx/>
              <a:buChar char="-"/>
            </a:pPr>
            <a:r>
              <a:rPr lang="fr-FR" sz="1800" b="1" dirty="0">
                <a:solidFill>
                  <a:srgbClr val="000000"/>
                </a:solidFill>
              </a:rPr>
              <a:t>augmente de moitié les chances d’arrêter de fumer ;</a:t>
            </a:r>
          </a:p>
          <a:p>
            <a:pPr lvl="1">
              <a:buFontTx/>
              <a:buChar char="-"/>
            </a:pPr>
            <a:r>
              <a:rPr lang="fr-FR" sz="1800" b="1" dirty="0">
                <a:solidFill>
                  <a:srgbClr val="000000"/>
                </a:solidFill>
              </a:rPr>
              <a:t>augmentaient significativement l’abstinence à six mois de 50 à 70 %</a:t>
            </a:r>
          </a:p>
          <a:p>
            <a:pPr>
              <a:buFontTx/>
              <a:buChar char="-"/>
            </a:pPr>
            <a:endParaRPr lang="fr-FR" sz="1800" dirty="0">
              <a:solidFill>
                <a:srgbClr val="000000"/>
              </a:solidFill>
            </a:endParaRPr>
          </a:p>
          <a:p>
            <a:pPr>
              <a:buFont typeface="Wingdings" panose="05000000000000000000" pitchFamily="2" charset="2"/>
              <a:buChar char="Ø"/>
            </a:pPr>
            <a:r>
              <a:rPr lang="fr-FR" sz="1800" dirty="0">
                <a:solidFill>
                  <a:srgbClr val="000000"/>
                </a:solidFill>
              </a:rPr>
              <a:t>Pour remplacer la nicotine contenue dans une cigarette, soulager les symptômes de  manque de nicotine</a:t>
            </a:r>
          </a:p>
          <a:p>
            <a:pPr marL="0" indent="0">
              <a:buNone/>
            </a:pPr>
            <a:r>
              <a:rPr lang="fr-FR" sz="1800" dirty="0">
                <a:solidFill>
                  <a:srgbClr val="000000"/>
                </a:solidFill>
              </a:rPr>
              <a:t> </a:t>
            </a:r>
            <a:r>
              <a:rPr lang="fr-FR" sz="1800" b="1" dirty="0"/>
              <a:t>= proposer un traitement de confort</a:t>
            </a:r>
            <a:endParaRPr lang="fr-FR" sz="1800" b="1" u="sng" dirty="0"/>
          </a:p>
          <a:p>
            <a:pPr>
              <a:buFontTx/>
              <a:buChar char="-"/>
            </a:pPr>
            <a:endParaRPr lang="fr-FR" sz="1800" dirty="0">
              <a:solidFill>
                <a:srgbClr val="000000"/>
              </a:solidFill>
            </a:endParaRPr>
          </a:p>
          <a:p>
            <a:pPr>
              <a:buFont typeface="Wingdings" panose="05000000000000000000" pitchFamily="2" charset="2"/>
              <a:buChar char="Ø"/>
            </a:pPr>
            <a:r>
              <a:rPr lang="fr-FR" sz="1800" dirty="0">
                <a:solidFill>
                  <a:srgbClr val="000000"/>
                </a:solidFill>
              </a:rPr>
              <a:t>Pas d’effet indésirables grave identifié</a:t>
            </a:r>
          </a:p>
          <a:p>
            <a:pPr>
              <a:buFontTx/>
              <a:buChar char="-"/>
            </a:pPr>
            <a:endParaRPr lang="fr-FR" sz="1800" dirty="0">
              <a:solidFill>
                <a:srgbClr val="000000"/>
              </a:solidFill>
            </a:endParaRPr>
          </a:p>
          <a:p>
            <a:pPr>
              <a:buFontTx/>
              <a:buChar char="-"/>
            </a:pPr>
            <a:endParaRPr lang="fr-FR" sz="1800" dirty="0">
              <a:solidFill>
                <a:srgbClr val="000000"/>
              </a:solidFill>
            </a:endParaRPr>
          </a:p>
          <a:p>
            <a:pPr marL="0" indent="0">
              <a:buNone/>
            </a:pPr>
            <a:r>
              <a:rPr lang="fr-FR" sz="1800" dirty="0">
                <a:solidFill>
                  <a:srgbClr val="000000"/>
                </a:solidFill>
              </a:rPr>
              <a:t>*</a:t>
            </a:r>
            <a:r>
              <a:rPr lang="fr-FR" sz="1800" i="1" dirty="0">
                <a:solidFill>
                  <a:srgbClr val="000000"/>
                </a:solidFill>
                <a:hlinkClick r:id="rId2"/>
              </a:rPr>
              <a:t>https://www.has-sante.fr/upload/docs/application/pdf/2016-06/referentiel_tabac.pdf</a:t>
            </a:r>
            <a:endParaRPr lang="fr-FR" sz="1800" i="1"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180421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A qui ?</a:t>
            </a:r>
          </a:p>
          <a:p>
            <a:pPr>
              <a:lnSpc>
                <a:spcPct val="100000"/>
              </a:lnSpc>
              <a:spcAft>
                <a:spcPts val="1200"/>
              </a:spcAft>
              <a:buFont typeface="Wingdings" panose="05000000000000000000" pitchFamily="2" charset="2"/>
              <a:buChar char="Ø"/>
            </a:pPr>
            <a:r>
              <a:rPr lang="fr-FR" sz="1800" dirty="0">
                <a:solidFill>
                  <a:srgbClr val="000000"/>
                </a:solidFill>
              </a:rPr>
              <a:t>Aux fumeurs dépendants physiquement. </a:t>
            </a:r>
          </a:p>
          <a:p>
            <a:pPr>
              <a:lnSpc>
                <a:spcPct val="100000"/>
              </a:lnSpc>
              <a:spcAft>
                <a:spcPts val="1200"/>
              </a:spcAft>
              <a:buFont typeface="Wingdings" panose="05000000000000000000" pitchFamily="2" charset="2"/>
              <a:buChar char="Ø"/>
            </a:pPr>
            <a:r>
              <a:rPr lang="fr-FR" sz="1800" dirty="0">
                <a:solidFill>
                  <a:srgbClr val="000000"/>
                </a:solidFill>
              </a:rPr>
              <a:t>Selon les spécificités pharmaceutiques : prescription autorisée chez les mineurs &gt; 12 ans, &gt;15 ans et &gt; 18 ans</a:t>
            </a:r>
          </a:p>
          <a:p>
            <a:pPr>
              <a:lnSpc>
                <a:spcPct val="100000"/>
              </a:lnSpc>
              <a:spcAft>
                <a:spcPts val="1200"/>
              </a:spcAft>
              <a:buFont typeface="Wingdings" panose="05000000000000000000" pitchFamily="2" charset="2"/>
              <a:buChar char="Ø"/>
            </a:pPr>
            <a:r>
              <a:rPr lang="fr-FR" sz="1800" dirty="0">
                <a:solidFill>
                  <a:srgbClr val="000000"/>
                </a:solidFill>
              </a:rPr>
              <a:t>Également recommandée pour les fumeurs présentant des troubles de la santé mentale ; </a:t>
            </a:r>
            <a:br>
              <a:rPr lang="fr-FR" sz="1800" dirty="0">
                <a:solidFill>
                  <a:srgbClr val="000000"/>
                </a:solidFill>
              </a:rPr>
            </a:br>
            <a:r>
              <a:rPr lang="fr-FR" sz="1800" dirty="0">
                <a:solidFill>
                  <a:srgbClr val="000000"/>
                </a:solidFill>
              </a:rPr>
              <a:t>Nécessité d’adapter les traitements en raison des interactions entre le tabac et les médicaments </a:t>
            </a:r>
          </a:p>
          <a:p>
            <a:pPr>
              <a:buFontTx/>
              <a:buChar char="-"/>
            </a:pPr>
            <a:endParaRPr lang="fr-FR" sz="1800" dirty="0">
              <a:solidFill>
                <a:srgbClr val="000000"/>
              </a:solidFill>
            </a:endParaRPr>
          </a:p>
          <a:p>
            <a:pPr marL="0" indent="0">
              <a:buNone/>
            </a:pPr>
            <a:endParaRPr lang="fr-FR" sz="1800" dirty="0">
              <a:solidFill>
                <a:srgbClr val="000000"/>
              </a:solidFill>
            </a:endParaRPr>
          </a:p>
          <a:p>
            <a:pPr>
              <a:buFontTx/>
              <a:buChar char="-"/>
            </a:pPr>
            <a:endParaRPr lang="fr-FR" sz="1800"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195596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Quand ?</a:t>
            </a:r>
          </a:p>
          <a:p>
            <a:pPr marL="0" indent="0">
              <a:lnSpc>
                <a:spcPct val="100000"/>
              </a:lnSpc>
              <a:buNone/>
            </a:pPr>
            <a:r>
              <a:rPr lang="fr-FR" sz="1800" dirty="0">
                <a:solidFill>
                  <a:srgbClr val="000000"/>
                </a:solidFill>
              </a:rPr>
              <a:t>En première intention</a:t>
            </a:r>
          </a:p>
          <a:p>
            <a:pPr marL="0" indent="0">
              <a:lnSpc>
                <a:spcPct val="100000"/>
              </a:lnSpc>
              <a:buNone/>
            </a:pPr>
            <a:br>
              <a:rPr lang="fr-FR" sz="1800" dirty="0">
                <a:solidFill>
                  <a:srgbClr val="000000"/>
                </a:solidFill>
              </a:rPr>
            </a:br>
            <a:r>
              <a:rPr lang="fr-FR" sz="1800" dirty="0">
                <a:solidFill>
                  <a:srgbClr val="000000"/>
                </a:solidFill>
              </a:rPr>
              <a:t>Une aide systématique à proposer à l’arrêt du tabac pour soulager les symptômes de manque de nicotine, en évitant la toxicité de la fumée de tabac : </a:t>
            </a:r>
          </a:p>
          <a:p>
            <a:pPr marL="800100" lvl="1" indent="-342900">
              <a:lnSpc>
                <a:spcPct val="100000"/>
              </a:lnSpc>
              <a:spcAft>
                <a:spcPts val="1200"/>
              </a:spcAft>
              <a:buFont typeface="+mj-lt"/>
              <a:buAutoNum type="alphaLcParenR"/>
            </a:pPr>
            <a:r>
              <a:rPr lang="fr-FR" sz="1800" dirty="0">
                <a:solidFill>
                  <a:srgbClr val="000000"/>
                </a:solidFill>
              </a:rPr>
              <a:t>Dans une stratégie d’arrêt immédiat et ou dans une stratégie de réduction de la consommation visant un arrêt ultérieur ;</a:t>
            </a:r>
          </a:p>
          <a:p>
            <a:pPr marL="800100" lvl="1" indent="-342900">
              <a:lnSpc>
                <a:spcPct val="100000"/>
              </a:lnSpc>
              <a:spcAft>
                <a:spcPts val="1200"/>
              </a:spcAft>
              <a:buFont typeface="+mj-lt"/>
              <a:buAutoNum type="alphaLcParenR"/>
            </a:pPr>
            <a:r>
              <a:rPr lang="fr-FR" sz="1800" dirty="0">
                <a:solidFill>
                  <a:srgbClr val="000000"/>
                </a:solidFill>
              </a:rPr>
              <a:t>En prévention de la rechute ;</a:t>
            </a:r>
          </a:p>
          <a:p>
            <a:pPr marL="800100" lvl="1" indent="-342900">
              <a:lnSpc>
                <a:spcPct val="100000"/>
              </a:lnSpc>
              <a:buFont typeface="+mj-lt"/>
              <a:buAutoNum type="alphaLcParenR"/>
            </a:pPr>
            <a:r>
              <a:rPr lang="fr-FR" sz="1800" dirty="0">
                <a:solidFill>
                  <a:srgbClr val="000000"/>
                </a:solidFill>
              </a:rPr>
              <a:t>En cas de sevrage temporaire, d’impossibilité de fumer (ex. : examens médicaux).</a:t>
            </a:r>
          </a:p>
          <a:p>
            <a:pPr marL="0" indent="0">
              <a:buNone/>
            </a:pPr>
            <a:endParaRPr lang="fr-FR" sz="1800" u="sng"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327119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ganigramme : Alternative 23">
            <a:extLst>
              <a:ext uri="{FF2B5EF4-FFF2-40B4-BE49-F238E27FC236}">
                <a16:creationId xmlns:a16="http://schemas.microsoft.com/office/drawing/2014/main" id="{092DEED5-3DDB-476D-AF7F-563FEEE006F7}"/>
              </a:ext>
            </a:extLst>
          </p:cNvPr>
          <p:cNvSpPr/>
          <p:nvPr/>
        </p:nvSpPr>
        <p:spPr>
          <a:xfrm>
            <a:off x="1890860" y="1926820"/>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Le tabac est impliqué dans le développement de </a:t>
            </a:r>
            <a:r>
              <a:rPr lang="fr-FR" b="1" dirty="0">
                <a:solidFill>
                  <a:schemeClr val="tx1"/>
                </a:solidFill>
                <a:latin typeface="Calibri" panose="020F0502020204030204" pitchFamily="34" charset="0"/>
                <a:cs typeface="Calibri" panose="020F0502020204030204" pitchFamily="34" charset="0"/>
              </a:rPr>
              <a:t>17 types de cancers</a:t>
            </a:r>
            <a:endParaRPr lang="fr-FR" sz="1800" b="1" dirty="0">
              <a:solidFill>
                <a:schemeClr val="tx1"/>
              </a:solidFill>
              <a:latin typeface="Calibri" panose="020F0502020204030204" pitchFamily="34" charset="0"/>
              <a:cs typeface="Calibri" panose="020F0502020204030204" pitchFamily="34" charset="0"/>
            </a:endParaRPr>
          </a:p>
        </p:txBody>
      </p:sp>
      <p:sp>
        <p:nvSpPr>
          <p:cNvPr id="19" name="ZoneTexte 18">
            <a:extLst>
              <a:ext uri="{FF2B5EF4-FFF2-40B4-BE49-F238E27FC236}">
                <a16:creationId xmlns:a16="http://schemas.microsoft.com/office/drawing/2014/main" id="{0B8DF163-368A-4034-A253-FED8E787170C}"/>
              </a:ext>
            </a:extLst>
          </p:cNvPr>
          <p:cNvSpPr txBox="1"/>
          <p:nvPr/>
        </p:nvSpPr>
        <p:spPr>
          <a:xfrm>
            <a:off x="590550" y="6492875"/>
            <a:ext cx="8785391" cy="276999"/>
          </a:xfrm>
          <a:prstGeom prst="rect">
            <a:avLst/>
          </a:prstGeom>
          <a:noFill/>
        </p:spPr>
        <p:txBody>
          <a:bodyPr wrap="square" rtlCol="0">
            <a:spAutoFit/>
          </a:bodyPr>
          <a:lstStyle/>
          <a:p>
            <a:pPr algn="r"/>
            <a:r>
              <a:rPr lang="fr-FR" sz="1200" i="1" dirty="0">
                <a:hlinkClick r:id="rId2"/>
              </a:rPr>
              <a:t>https://www.santepubliquefrance.fr/determinants-de-sante/tabac/articles/quelles-sont-les-consequences-du-tabagisme-sur-la-sante</a:t>
            </a:r>
            <a:endParaRPr lang="fr-FR" sz="1200" i="1" dirty="0"/>
          </a:p>
        </p:txBody>
      </p:sp>
      <p:sp>
        <p:nvSpPr>
          <p:cNvPr id="25" name="Organigramme : Alternative 24">
            <a:extLst>
              <a:ext uri="{FF2B5EF4-FFF2-40B4-BE49-F238E27FC236}">
                <a16:creationId xmlns:a16="http://schemas.microsoft.com/office/drawing/2014/main" id="{88DE78F5-F980-4793-A252-3033787147B6}"/>
              </a:ext>
            </a:extLst>
          </p:cNvPr>
          <p:cNvSpPr/>
          <p:nvPr/>
        </p:nvSpPr>
        <p:spPr>
          <a:xfrm>
            <a:off x="6415361" y="1884781"/>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45000 décès </a:t>
            </a:r>
          </a:p>
          <a:p>
            <a:pPr algn="ctr"/>
            <a:r>
              <a:rPr lang="fr-FR" dirty="0">
                <a:solidFill>
                  <a:schemeClr val="tx1"/>
                </a:solidFill>
              </a:rPr>
              <a:t>par cancer / an</a:t>
            </a:r>
          </a:p>
        </p:txBody>
      </p:sp>
      <p:sp>
        <p:nvSpPr>
          <p:cNvPr id="26" name="Organigramme : Alternative 25">
            <a:extLst>
              <a:ext uri="{FF2B5EF4-FFF2-40B4-BE49-F238E27FC236}">
                <a16:creationId xmlns:a16="http://schemas.microsoft.com/office/drawing/2014/main" id="{23F1701B-082C-4A5A-A783-57661FDE3D68}"/>
              </a:ext>
            </a:extLst>
          </p:cNvPr>
          <p:cNvSpPr/>
          <p:nvPr/>
        </p:nvSpPr>
        <p:spPr>
          <a:xfrm>
            <a:off x="6415361" y="3896283"/>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altLang="fr-FR" sz="1800" b="1" dirty="0">
                <a:solidFill>
                  <a:schemeClr val="tx1"/>
                </a:solidFill>
                <a:latin typeface="Calibri" panose="020F0502020204030204" pitchFamily="34" charset="0"/>
                <a:cs typeface="Calibri" panose="020F0502020204030204" pitchFamily="34" charset="0"/>
              </a:rPr>
              <a:t>1 100 décès d’adultes</a:t>
            </a:r>
            <a:r>
              <a:rPr lang="fr-FR" altLang="fr-FR" sz="1800" dirty="0">
                <a:solidFill>
                  <a:schemeClr val="tx1"/>
                </a:solidFill>
                <a:latin typeface="Calibri" panose="020F0502020204030204" pitchFamily="34" charset="0"/>
                <a:cs typeface="Calibri" panose="020F0502020204030204" pitchFamily="34" charset="0"/>
              </a:rPr>
              <a:t> seraient attribuables </a:t>
            </a:r>
            <a:r>
              <a:rPr lang="fr-FR" altLang="fr-FR" sz="1800" b="1" dirty="0">
                <a:solidFill>
                  <a:schemeClr val="tx1"/>
                </a:solidFill>
                <a:latin typeface="Calibri" panose="020F0502020204030204" pitchFamily="34" charset="0"/>
                <a:cs typeface="Calibri" panose="020F0502020204030204" pitchFamily="34" charset="0"/>
              </a:rPr>
              <a:t>au tabagisme passif *</a:t>
            </a:r>
            <a:endParaRPr lang="fr-FR" sz="1800" dirty="0">
              <a:solidFill>
                <a:schemeClr val="tx1"/>
              </a:solidFill>
              <a:latin typeface="Calibri" panose="020F0502020204030204" pitchFamily="34" charset="0"/>
              <a:cs typeface="Calibri" panose="020F0502020204030204" pitchFamily="34" charset="0"/>
            </a:endParaRPr>
          </a:p>
        </p:txBody>
      </p:sp>
      <p:sp>
        <p:nvSpPr>
          <p:cNvPr id="28" name="Organigramme : Alternative 27">
            <a:extLst>
              <a:ext uri="{FF2B5EF4-FFF2-40B4-BE49-F238E27FC236}">
                <a16:creationId xmlns:a16="http://schemas.microsoft.com/office/drawing/2014/main" id="{03963C8B-726B-4315-9320-ED96DF414DF0}"/>
              </a:ext>
            </a:extLst>
          </p:cNvPr>
          <p:cNvSpPr/>
          <p:nvPr/>
        </p:nvSpPr>
        <p:spPr>
          <a:xfrm>
            <a:off x="1890861" y="3896283"/>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altLang="fr-FR" sz="1800" b="1" dirty="0">
                <a:solidFill>
                  <a:schemeClr val="tx1"/>
                </a:solidFill>
                <a:latin typeface="Calibri" panose="020F0502020204030204" pitchFamily="34" charset="0"/>
                <a:cs typeface="Calibri" panose="020F0502020204030204" pitchFamily="34" charset="0"/>
              </a:rPr>
              <a:t>1 cancer sur 3 </a:t>
            </a:r>
            <a:br>
              <a:rPr lang="fr-FR" altLang="fr-FR" sz="1800" dirty="0">
                <a:solidFill>
                  <a:schemeClr val="tx1"/>
                </a:solidFill>
                <a:latin typeface="Calibri" panose="020F0502020204030204" pitchFamily="34" charset="0"/>
                <a:cs typeface="Calibri" panose="020F0502020204030204" pitchFamily="34" charset="0"/>
              </a:rPr>
            </a:br>
            <a:r>
              <a:rPr lang="fr-FR" altLang="fr-FR" sz="1800" dirty="0">
                <a:solidFill>
                  <a:schemeClr val="tx1"/>
                </a:solidFill>
                <a:latin typeface="Calibri" panose="020F0502020204030204" pitchFamily="34" charset="0"/>
                <a:cs typeface="Calibri" panose="020F0502020204030204" pitchFamily="34" charset="0"/>
              </a:rPr>
              <a:t>est lié au tabac, </a:t>
            </a:r>
          </a:p>
        </p:txBody>
      </p:sp>
      <p:sp>
        <p:nvSpPr>
          <p:cNvPr id="21" name="Organigramme : Connecteur 20">
            <a:extLst>
              <a:ext uri="{FF2B5EF4-FFF2-40B4-BE49-F238E27FC236}">
                <a16:creationId xmlns:a16="http://schemas.microsoft.com/office/drawing/2014/main" id="{D7BED213-7BAD-4865-92A1-A91433BE2018}"/>
              </a:ext>
            </a:extLst>
          </p:cNvPr>
          <p:cNvSpPr/>
          <p:nvPr/>
        </p:nvSpPr>
        <p:spPr>
          <a:xfrm>
            <a:off x="5298128" y="2657022"/>
            <a:ext cx="1890862" cy="161821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r>
              <a:rPr lang="fr-FR" sz="2000" b="1" dirty="0">
                <a:solidFill>
                  <a:schemeClr val="bg1"/>
                </a:solidFill>
              </a:rPr>
            </a:br>
            <a:r>
              <a:rPr lang="fr-FR" sz="2000" b="1" dirty="0">
                <a:solidFill>
                  <a:schemeClr val="bg1"/>
                </a:solidFill>
              </a:rPr>
              <a:t>En France</a:t>
            </a:r>
          </a:p>
        </p:txBody>
      </p:sp>
      <p:pic>
        <p:nvPicPr>
          <p:cNvPr id="34" name="Image 33">
            <a:extLst>
              <a:ext uri="{FF2B5EF4-FFF2-40B4-BE49-F238E27FC236}">
                <a16:creationId xmlns:a16="http://schemas.microsoft.com/office/drawing/2014/main" id="{715929D4-6544-4B9C-B9D3-CFB57B47BFC4}"/>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5992206" y="2792001"/>
            <a:ext cx="676467" cy="674126"/>
          </a:xfrm>
          <a:prstGeom prst="rect">
            <a:avLst/>
          </a:prstGeom>
        </p:spPr>
      </p:pic>
      <p:sp>
        <p:nvSpPr>
          <p:cNvPr id="11" name="Titre 1">
            <a:extLst>
              <a:ext uri="{FF2B5EF4-FFF2-40B4-BE49-F238E27FC236}">
                <a16:creationId xmlns:a16="http://schemas.microsoft.com/office/drawing/2014/main" id="{87D36B4A-736B-E71C-133C-CAA8D7EAF0F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12" name="Titre 6">
            <a:extLst>
              <a:ext uri="{FF2B5EF4-FFF2-40B4-BE49-F238E27FC236}">
                <a16:creationId xmlns:a16="http://schemas.microsoft.com/office/drawing/2014/main" id="{E7EFEFF8-8D8B-4880-037F-E8A988B4656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13" name="ZoneTexte 12">
            <a:extLst>
              <a:ext uri="{FF2B5EF4-FFF2-40B4-BE49-F238E27FC236}">
                <a16:creationId xmlns:a16="http://schemas.microsoft.com/office/drawing/2014/main" id="{A1C960B8-3295-2680-6E84-99D0FC3B18DF}"/>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Quelques chiffres</a:t>
            </a:r>
          </a:p>
        </p:txBody>
      </p:sp>
    </p:spTree>
    <p:extLst>
      <p:ext uri="{BB962C8B-B14F-4D97-AF65-F5344CB8AC3E}">
        <p14:creationId xmlns:p14="http://schemas.microsoft.com/office/powerpoint/2010/main" val="2466749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lnSpc>
                <a:spcPct val="100000"/>
              </a:lnSpc>
              <a:buNone/>
            </a:pPr>
            <a:r>
              <a:rPr lang="fr-FR" sz="2200" b="1" u="sng" dirty="0"/>
              <a:t>Quand ? </a:t>
            </a:r>
          </a:p>
          <a:p>
            <a:pPr marL="457200" lvl="1" indent="0">
              <a:lnSpc>
                <a:spcPct val="100000"/>
              </a:lnSpc>
              <a:spcAft>
                <a:spcPts val="1800"/>
              </a:spcAft>
              <a:buNone/>
            </a:pPr>
            <a:r>
              <a:rPr lang="fr-FR" sz="1800" dirty="0">
                <a:solidFill>
                  <a:srgbClr val="000000"/>
                </a:solidFill>
              </a:rPr>
              <a:t>a) </a:t>
            </a:r>
            <a:r>
              <a:rPr lang="fr-FR" sz="1800" b="1" dirty="0">
                <a:solidFill>
                  <a:srgbClr val="000000"/>
                </a:solidFill>
              </a:rPr>
              <a:t>Prescription dans une stratégie d’arrêt immédiat de la consommation </a:t>
            </a:r>
            <a:r>
              <a:rPr lang="fr-FR" sz="1800" dirty="0">
                <a:solidFill>
                  <a:srgbClr val="000000"/>
                </a:solidFill>
              </a:rPr>
              <a:t>:</a:t>
            </a:r>
          </a:p>
          <a:p>
            <a:pPr lvl="2">
              <a:spcAft>
                <a:spcPts val="1800"/>
              </a:spcAft>
              <a:buFont typeface="Wingdings" panose="05000000000000000000" pitchFamily="2" charset="2"/>
              <a:buChar char="ü"/>
            </a:pPr>
            <a:r>
              <a:rPr lang="fr-FR" sz="1800" dirty="0">
                <a:solidFill>
                  <a:srgbClr val="000000"/>
                </a:solidFill>
              </a:rPr>
              <a:t>Consultation dédiée au sevrage tabagique</a:t>
            </a:r>
          </a:p>
          <a:p>
            <a:pPr lvl="2">
              <a:spcAft>
                <a:spcPts val="1800"/>
              </a:spcAft>
              <a:buFont typeface="Wingdings" panose="05000000000000000000" pitchFamily="2" charset="2"/>
              <a:buChar char="ü"/>
            </a:pPr>
            <a:r>
              <a:rPr lang="fr-FR" sz="1800" dirty="0">
                <a:solidFill>
                  <a:srgbClr val="000000"/>
                </a:solidFill>
              </a:rPr>
              <a:t>Revoir le patient de façon hebdomadaire dans un premier temps puis mensuellement pendant les 3 à 6 mois suivants.</a:t>
            </a:r>
          </a:p>
          <a:p>
            <a:pPr lvl="2">
              <a:spcAft>
                <a:spcPts val="1800"/>
              </a:spcAft>
              <a:buFont typeface="Wingdings" panose="05000000000000000000" pitchFamily="2" charset="2"/>
              <a:buChar char="ü"/>
            </a:pPr>
            <a:r>
              <a:rPr lang="fr-FR" sz="1800" dirty="0">
                <a:solidFill>
                  <a:srgbClr val="000000"/>
                </a:solidFill>
              </a:rPr>
              <a:t>La prise en charge pourra être pluriprofessionnelle selon les besoins du patient </a:t>
            </a:r>
          </a:p>
          <a:p>
            <a:pPr marL="914400" lvl="2" indent="0">
              <a:spcAft>
                <a:spcPts val="1800"/>
              </a:spcAft>
              <a:buNone/>
            </a:pPr>
            <a:r>
              <a:rPr lang="fr-FR" sz="1800" u="sng" dirty="0"/>
              <a:t> </a:t>
            </a:r>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066689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857578" cy="4591619"/>
          </a:xfrm>
        </p:spPr>
        <p:txBody>
          <a:bodyPr>
            <a:normAutofit/>
          </a:bodyPr>
          <a:lstStyle/>
          <a:p>
            <a:pPr marL="0" indent="0">
              <a:buNone/>
            </a:pPr>
            <a:r>
              <a:rPr lang="fr-FR" sz="2200" b="1" u="sng" dirty="0"/>
              <a:t>Quand ? </a:t>
            </a:r>
          </a:p>
          <a:p>
            <a:pPr marL="457200" lvl="1" indent="0">
              <a:spcAft>
                <a:spcPts val="1800"/>
              </a:spcAft>
              <a:buNone/>
            </a:pPr>
            <a:r>
              <a:rPr lang="fr-FR" sz="1800" dirty="0">
                <a:solidFill>
                  <a:srgbClr val="000000"/>
                </a:solidFill>
              </a:rPr>
              <a:t>b) </a:t>
            </a:r>
            <a:r>
              <a:rPr lang="fr-FR" sz="1800" b="1" dirty="0">
                <a:solidFill>
                  <a:srgbClr val="000000"/>
                </a:solidFill>
              </a:rPr>
              <a:t>Prescription dans une stratégie de réduction de la consommation </a:t>
            </a:r>
            <a:r>
              <a:rPr lang="fr-FR" sz="1800" dirty="0">
                <a:solidFill>
                  <a:srgbClr val="000000"/>
                </a:solidFill>
              </a:rPr>
              <a:t>: fumer avec un patch et / ou remplacer une cigarette par un substitut nicotinique oral</a:t>
            </a:r>
          </a:p>
          <a:p>
            <a:pPr lvl="2">
              <a:spcAft>
                <a:spcPts val="1800"/>
              </a:spcAft>
              <a:buFont typeface="Wingdings" panose="05000000000000000000" pitchFamily="2" charset="2"/>
              <a:buChar char="ü"/>
            </a:pPr>
            <a:r>
              <a:rPr lang="fr-FR" sz="1800" dirty="0">
                <a:solidFill>
                  <a:srgbClr val="000000"/>
                </a:solidFill>
              </a:rPr>
              <a:t>Eviter le manque lors d’une réduction de consommation (apport de nicotine en diffusion lente)</a:t>
            </a:r>
          </a:p>
          <a:p>
            <a:pPr lvl="2">
              <a:spcAft>
                <a:spcPts val="1800"/>
              </a:spcAft>
              <a:buFont typeface="Wingdings" panose="05000000000000000000" pitchFamily="2" charset="2"/>
              <a:buChar char="ü"/>
            </a:pPr>
            <a:r>
              <a:rPr lang="fr-FR" sz="1800" dirty="0">
                <a:solidFill>
                  <a:srgbClr val="000000"/>
                </a:solidFill>
              </a:rPr>
              <a:t>Diminuer la fumée inhalée (titration automatique de sa nicotine)</a:t>
            </a:r>
          </a:p>
          <a:p>
            <a:pPr lvl="2">
              <a:spcAft>
                <a:spcPts val="1800"/>
              </a:spcAft>
              <a:buFont typeface="Wingdings" panose="05000000000000000000" pitchFamily="2" charset="2"/>
              <a:buChar char="ü"/>
            </a:pPr>
            <a:r>
              <a:rPr lang="fr-FR" sz="1800" dirty="0">
                <a:solidFill>
                  <a:srgbClr val="000000"/>
                </a:solidFill>
              </a:rPr>
              <a:t>UNE ETAPE : Impact du tabagisme corrélé avec la durée d’exposition</a:t>
            </a:r>
          </a:p>
          <a:p>
            <a:pPr lvl="2">
              <a:spcAft>
                <a:spcPts val="1800"/>
              </a:spcAft>
              <a:buFont typeface="Wingdings" panose="05000000000000000000" pitchFamily="2" charset="2"/>
              <a:buChar char="ü"/>
            </a:pPr>
            <a:r>
              <a:rPr lang="fr-FR" sz="1800" dirty="0">
                <a:solidFill>
                  <a:srgbClr val="000000"/>
                </a:solidFill>
              </a:rPr>
              <a:t>Expérience positive et confortable de réduction de son tabagisme. </a:t>
            </a:r>
          </a:p>
          <a:p>
            <a:pPr lvl="2">
              <a:spcAft>
                <a:spcPts val="1800"/>
              </a:spcAft>
              <a:buFont typeface="Wingdings" panose="05000000000000000000" pitchFamily="2" charset="2"/>
              <a:buChar char="ü"/>
            </a:pPr>
            <a:r>
              <a:rPr lang="fr-FR" sz="1800" dirty="0">
                <a:solidFill>
                  <a:srgbClr val="000000"/>
                </a:solidFill>
              </a:rPr>
              <a:t>Expérience encourageante, valorisante et rassurante pour envisager un arrêt ultérieur (objectif final).</a:t>
            </a:r>
          </a:p>
          <a:p>
            <a:pPr marL="0" indent="0">
              <a:buNone/>
            </a:pPr>
            <a:endParaRPr lang="fr-FR" sz="1800"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885044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762328" cy="4591619"/>
          </a:xfrm>
        </p:spPr>
        <p:txBody>
          <a:bodyPr>
            <a:normAutofit/>
          </a:bodyPr>
          <a:lstStyle/>
          <a:p>
            <a:pPr marL="0" indent="0">
              <a:buNone/>
            </a:pPr>
            <a:r>
              <a:rPr lang="fr-FR" sz="2200" b="1" u="sng" dirty="0"/>
              <a:t>Quand ?</a:t>
            </a:r>
          </a:p>
          <a:p>
            <a:pPr marL="457200" lvl="1" indent="0">
              <a:spcAft>
                <a:spcPts val="1800"/>
              </a:spcAft>
              <a:buNone/>
            </a:pPr>
            <a:r>
              <a:rPr lang="fr-FR" sz="1800" dirty="0">
                <a:solidFill>
                  <a:srgbClr val="000000"/>
                </a:solidFill>
              </a:rPr>
              <a:t>c) </a:t>
            </a:r>
            <a:r>
              <a:rPr lang="fr-FR" sz="1800" b="1" dirty="0">
                <a:solidFill>
                  <a:srgbClr val="000000"/>
                </a:solidFill>
              </a:rPr>
              <a:t>Prescription en cas de prévention de la rechute </a:t>
            </a:r>
            <a:r>
              <a:rPr lang="fr-FR" sz="1800" dirty="0">
                <a:solidFill>
                  <a:srgbClr val="000000"/>
                </a:solidFill>
              </a:rPr>
              <a:t>:</a:t>
            </a:r>
          </a:p>
          <a:p>
            <a:pPr lvl="2">
              <a:spcAft>
                <a:spcPts val="1800"/>
              </a:spcAft>
              <a:buFont typeface="Wingdings" panose="05000000000000000000" pitchFamily="2" charset="2"/>
              <a:buChar char="ü"/>
            </a:pPr>
            <a:r>
              <a:rPr lang="fr-FR" sz="1800" dirty="0">
                <a:solidFill>
                  <a:srgbClr val="000000"/>
                </a:solidFill>
              </a:rPr>
              <a:t>Traitement prolongé par patch au delà des 3 à 6 mois habituels*</a:t>
            </a:r>
          </a:p>
          <a:p>
            <a:pPr lvl="2">
              <a:spcAft>
                <a:spcPts val="1800"/>
              </a:spcAft>
              <a:buFont typeface="Wingdings" panose="05000000000000000000" pitchFamily="2" charset="2"/>
              <a:buChar char="ü"/>
            </a:pPr>
            <a:r>
              <a:rPr lang="fr-FR" sz="1800" dirty="0">
                <a:solidFill>
                  <a:srgbClr val="000000"/>
                </a:solidFill>
              </a:rPr>
              <a:t>A distance plus ou moins éloignée de l’arrêt </a:t>
            </a:r>
          </a:p>
          <a:p>
            <a:pPr lvl="2">
              <a:spcAft>
                <a:spcPts val="1800"/>
              </a:spcAft>
              <a:buFont typeface="Wingdings" panose="05000000000000000000" pitchFamily="2" charset="2"/>
              <a:buChar char="ü"/>
            </a:pPr>
            <a:r>
              <a:rPr lang="fr-FR" sz="1800" dirty="0">
                <a:solidFill>
                  <a:srgbClr val="000000"/>
                </a:solidFill>
              </a:rPr>
              <a:t>Situations déclenchantes, contexte psychologique, évènements de vie, comorbidités psychiatriques …</a:t>
            </a:r>
          </a:p>
          <a:p>
            <a:pPr lvl="2">
              <a:spcAft>
                <a:spcPts val="1800"/>
              </a:spcAft>
              <a:buFont typeface="Wingdings" panose="05000000000000000000" pitchFamily="2" charset="2"/>
              <a:buChar char="Ø"/>
            </a:pPr>
            <a:endParaRPr lang="fr-FR" sz="1800" dirty="0">
              <a:solidFill>
                <a:srgbClr val="000000"/>
              </a:solidFill>
            </a:endParaRPr>
          </a:p>
          <a:p>
            <a:pPr marL="0" indent="0">
              <a:buNone/>
            </a:pPr>
            <a:endParaRPr lang="fr-FR" sz="1800" dirty="0">
              <a:hlinkClick r:id="rId2"/>
            </a:endParaRPr>
          </a:p>
          <a:p>
            <a:pPr marL="0" indent="0">
              <a:buNone/>
            </a:pPr>
            <a:endParaRPr lang="fr-FR" sz="1800" dirty="0">
              <a:hlinkClick r:id="rId2"/>
            </a:endParaRPr>
          </a:p>
          <a:p>
            <a:pPr marL="0" indent="0">
              <a:buNone/>
            </a:pPr>
            <a:r>
              <a:rPr lang="fr-FR" sz="1800" dirty="0">
                <a:hlinkClick r:id="rId2"/>
              </a:rPr>
              <a:t>*http://societe-francophone-de-tabacologie.org/dl/CSFT2020_S09c_UNDERNER_Michel.pdf</a:t>
            </a:r>
            <a:endParaRPr lang="fr-FR" sz="1800" dirty="0"/>
          </a:p>
          <a:p>
            <a:pPr marL="0" indent="0">
              <a:buNone/>
            </a:pPr>
            <a:endParaRPr lang="fr-FR" sz="1800"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3377542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Quand ?</a:t>
            </a:r>
          </a:p>
          <a:p>
            <a:pPr marL="457200" lvl="1" indent="0">
              <a:buNone/>
            </a:pPr>
            <a:r>
              <a:rPr lang="fr-FR" sz="1800" dirty="0">
                <a:solidFill>
                  <a:srgbClr val="000000"/>
                </a:solidFill>
              </a:rPr>
              <a:t>d) </a:t>
            </a:r>
            <a:r>
              <a:rPr lang="fr-FR" sz="1800" b="1" dirty="0">
                <a:solidFill>
                  <a:srgbClr val="000000"/>
                </a:solidFill>
              </a:rPr>
              <a:t>Prescription en cas de sevrage temporaire, impossibilité de fumer </a:t>
            </a:r>
            <a:r>
              <a:rPr lang="fr-FR" sz="1800" dirty="0">
                <a:solidFill>
                  <a:srgbClr val="000000"/>
                </a:solidFill>
              </a:rPr>
              <a:t>: hospitalisation, apparition d’une pathologie, grossesse, en péri opératoire  …</a:t>
            </a:r>
          </a:p>
          <a:p>
            <a:pPr lvl="2">
              <a:lnSpc>
                <a:spcPct val="100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rPr>
              <a:t>Dans ces situations il est tout particulièrement nécessaire de favoriser l'alliance thérapeutique par une posture professionnelle de relation d'aide.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Situations plus propices au changement : grossesse, apparition d’une pathologie, intervention chirurgicale…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Aborder le thème du sevrage tabagique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Proposer un traitement nicotinique de substitution temporaire ou à plus long terme pour soulager les symptômes de manque +/- sévères, responsables d’un réel inconfort</a:t>
            </a:r>
          </a:p>
          <a:p>
            <a:pPr marL="914400" lvl="2" indent="0">
              <a:lnSpc>
                <a:spcPct val="100000"/>
              </a:lnSpc>
              <a:spcAft>
                <a:spcPts val="1800"/>
              </a:spcAft>
              <a:buNone/>
            </a:pPr>
            <a:r>
              <a:rPr lang="fr-FR" sz="1800" dirty="0">
                <a:solidFill>
                  <a:srgbClr val="000000"/>
                </a:solidFill>
                <a:latin typeface="Calibri" panose="020F0502020204030204" pitchFamily="34" charset="0"/>
                <a:ea typeface="Calibri" panose="020F0502020204030204" pitchFamily="34" charset="0"/>
              </a:rPr>
              <a:t>=&gt; </a:t>
            </a:r>
            <a:r>
              <a:rPr lang="fr-FR" sz="1800" b="1" dirty="0">
                <a:solidFill>
                  <a:srgbClr val="000000"/>
                </a:solidFill>
                <a:latin typeface="Calibri" panose="020F0502020204030204" pitchFamily="34" charset="0"/>
                <a:ea typeface="Calibri" panose="020F0502020204030204" pitchFamily="34" charset="0"/>
              </a:rPr>
              <a:t>Proposition de la </a:t>
            </a:r>
            <a:r>
              <a:rPr lang="fr-FR" sz="1800" b="1" dirty="0">
                <a:solidFill>
                  <a:srgbClr val="000000"/>
                </a:solidFill>
                <a:latin typeface="Calibri" panose="020F0502020204030204" pitchFamily="34" charset="0"/>
              </a:rPr>
              <a:t>nicotine comme traitement pour diminuer les symptômes de manque</a:t>
            </a: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703800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Texte 3">
            <a:extLst>
              <a:ext uri="{FF2B5EF4-FFF2-40B4-BE49-F238E27FC236}">
                <a16:creationId xmlns:a16="http://schemas.microsoft.com/office/drawing/2014/main" id="{7155BF25-AB44-C2AF-9417-A62E37C7CEC5}"/>
              </a:ext>
            </a:extLst>
          </p:cNvPr>
          <p:cNvSpPr txBox="1"/>
          <p:nvPr/>
        </p:nvSpPr>
        <p:spPr>
          <a:xfrm>
            <a:off x="1179576" y="1965960"/>
            <a:ext cx="10707625" cy="2326919"/>
          </a:xfrm>
          <a:prstGeom prst="rect">
            <a:avLst/>
          </a:prstGeom>
          <a:noFill/>
        </p:spPr>
        <p:txBody>
          <a:bodyPr wrap="square" rtlCol="0">
            <a:spAutoFit/>
          </a:bodyPr>
          <a:lstStyle/>
          <a:p>
            <a:pPr>
              <a:lnSpc>
                <a:spcPct val="150000"/>
              </a:lnSpc>
              <a:spcAft>
                <a:spcPts val="1200"/>
              </a:spcAft>
            </a:pPr>
            <a:r>
              <a:rPr lang="fr-FR" b="1" u="sng" dirty="0"/>
              <a:t>« Les hardcore </a:t>
            </a:r>
            <a:r>
              <a:rPr lang="fr-FR" b="1" u="sng" dirty="0" err="1"/>
              <a:t>smokers</a:t>
            </a:r>
            <a:r>
              <a:rPr lang="fr-FR" b="1" u="sng" dirty="0"/>
              <a:t> » : une forte dépendance physique</a:t>
            </a:r>
          </a:p>
          <a:p>
            <a:pPr>
              <a:lnSpc>
                <a:spcPct val="150000"/>
              </a:lnSpc>
              <a:spcAft>
                <a:spcPts val="1800"/>
              </a:spcAft>
            </a:pPr>
            <a:r>
              <a:rPr lang="fr-FR" dirty="0">
                <a:solidFill>
                  <a:srgbClr val="000000"/>
                </a:solidFill>
              </a:rPr>
              <a:t>Vulnérabilité psychique, maladie psychiatrique, +/- socio-économique,+/- poly consommation</a:t>
            </a:r>
          </a:p>
          <a:p>
            <a:pPr>
              <a:lnSpc>
                <a:spcPct val="150000"/>
              </a:lnSpc>
              <a:spcAft>
                <a:spcPts val="1800"/>
              </a:spcAft>
            </a:pPr>
            <a:r>
              <a:rPr lang="fr-FR" dirty="0">
                <a:solidFill>
                  <a:srgbClr val="000000"/>
                </a:solidFill>
              </a:rPr>
              <a:t>Favoriser l’alliance thérapeutique et posture de relation d’aide</a:t>
            </a:r>
          </a:p>
          <a:p>
            <a:pPr>
              <a:lnSpc>
                <a:spcPct val="150000"/>
              </a:lnSpc>
            </a:pPr>
            <a:endParaRPr lang="fr-FR" dirty="0"/>
          </a:p>
        </p:txBody>
      </p:sp>
    </p:spTree>
    <p:extLst>
      <p:ext uri="{BB962C8B-B14F-4D97-AF65-F5344CB8AC3E}">
        <p14:creationId xmlns:p14="http://schemas.microsoft.com/office/powerpoint/2010/main" val="1043396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F3A030-C82C-373F-011C-24FD5CF253E4}"/>
              </a:ext>
            </a:extLst>
          </p:cNvPr>
          <p:cNvPicPr>
            <a:picLocks noChangeAspect="1"/>
          </p:cNvPicPr>
          <p:nvPr/>
        </p:nvPicPr>
        <p:blipFill>
          <a:blip r:embed="rId2"/>
          <a:stretch>
            <a:fillRect/>
          </a:stretch>
        </p:blipFill>
        <p:spPr>
          <a:xfrm>
            <a:off x="8406316" y="2134627"/>
            <a:ext cx="2947484" cy="4205834"/>
          </a:xfrm>
          <a:prstGeom prst="rect">
            <a:avLst/>
          </a:prstGeom>
        </p:spPr>
      </p:pic>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Texte 3">
            <a:extLst>
              <a:ext uri="{FF2B5EF4-FFF2-40B4-BE49-F238E27FC236}">
                <a16:creationId xmlns:a16="http://schemas.microsoft.com/office/drawing/2014/main" id="{7155BF25-AB44-C2AF-9417-A62E37C7CEC5}"/>
              </a:ext>
            </a:extLst>
          </p:cNvPr>
          <p:cNvSpPr txBox="1"/>
          <p:nvPr/>
        </p:nvSpPr>
        <p:spPr>
          <a:xfrm>
            <a:off x="1766047" y="2015767"/>
            <a:ext cx="6640269" cy="5035353"/>
          </a:xfrm>
          <a:prstGeom prst="rect">
            <a:avLst/>
          </a:prstGeom>
          <a:noFill/>
        </p:spPr>
        <p:txBody>
          <a:bodyPr wrap="square" rtlCol="0">
            <a:spAutoFit/>
          </a:bodyPr>
          <a:lstStyle/>
          <a:p>
            <a:pPr>
              <a:lnSpc>
                <a:spcPct val="150000"/>
              </a:lnSpc>
            </a:pPr>
            <a:r>
              <a:rPr lang="fr-FR" b="1" u="sng" dirty="0" err="1">
                <a:solidFill>
                  <a:schemeClr val="accent3"/>
                </a:solidFill>
              </a:rPr>
              <a:t>Périopératoire</a:t>
            </a:r>
            <a:r>
              <a:rPr lang="fr-FR" b="1" u="sng" dirty="0">
                <a:solidFill>
                  <a:schemeClr val="accent3"/>
                </a:solidFill>
              </a:rPr>
              <a:t>, patients hospitalisés</a:t>
            </a:r>
          </a:p>
          <a:p>
            <a:pPr>
              <a:lnSpc>
                <a:spcPct val="150000"/>
              </a:lnSpc>
            </a:pPr>
            <a:r>
              <a:rPr lang="fr-FR" dirty="0">
                <a:solidFill>
                  <a:srgbClr val="000000"/>
                </a:solidFill>
              </a:rPr>
              <a:t>Des risques supplémentaires liés à la consommation de tabac en </a:t>
            </a:r>
            <a:r>
              <a:rPr lang="fr-FR" dirty="0" err="1">
                <a:solidFill>
                  <a:srgbClr val="000000"/>
                </a:solidFill>
              </a:rPr>
              <a:t>périopératoire</a:t>
            </a:r>
            <a:r>
              <a:rPr lang="fr-FR" dirty="0">
                <a:solidFill>
                  <a:srgbClr val="000000"/>
                </a:solidFill>
              </a:rPr>
              <a:t> :</a:t>
            </a:r>
          </a:p>
          <a:p>
            <a:pPr>
              <a:lnSpc>
                <a:spcPct val="150000"/>
              </a:lnSpc>
            </a:pPr>
            <a:r>
              <a:rPr lang="fr-FR" dirty="0">
                <a:solidFill>
                  <a:srgbClr val="000000"/>
                </a:solidFill>
              </a:rPr>
              <a:t>Risque augmenté de :</a:t>
            </a:r>
          </a:p>
          <a:p>
            <a:pPr marL="285750" indent="-285750">
              <a:lnSpc>
                <a:spcPct val="150000"/>
              </a:lnSpc>
              <a:buFont typeface="Wingdings" panose="05000000000000000000" pitchFamily="2" charset="2"/>
              <a:buChar char="Ø"/>
            </a:pPr>
            <a:r>
              <a:rPr lang="fr-FR" dirty="0">
                <a:solidFill>
                  <a:srgbClr val="000000"/>
                </a:solidFill>
              </a:rPr>
              <a:t>mortalité hospitalière d’environ 20 % </a:t>
            </a:r>
          </a:p>
          <a:p>
            <a:pPr marL="285750" indent="-285750">
              <a:lnSpc>
                <a:spcPct val="150000"/>
              </a:lnSpc>
              <a:buFont typeface="Wingdings" panose="05000000000000000000" pitchFamily="2" charset="2"/>
              <a:buChar char="Ø"/>
            </a:pPr>
            <a:r>
              <a:rPr lang="fr-FR" dirty="0">
                <a:solidFill>
                  <a:srgbClr val="000000"/>
                </a:solidFill>
              </a:rPr>
              <a:t>complications majeures post opératoire de 40 %</a:t>
            </a:r>
          </a:p>
          <a:p>
            <a:pPr>
              <a:lnSpc>
                <a:spcPct val="150000"/>
              </a:lnSpc>
            </a:pPr>
            <a:endParaRPr lang="fr-FR" dirty="0">
              <a:solidFill>
                <a:srgbClr val="000000"/>
              </a:solidFill>
            </a:endParaRPr>
          </a:p>
          <a:p>
            <a:pPr>
              <a:lnSpc>
                <a:spcPct val="150000"/>
              </a:lnSpc>
            </a:pPr>
            <a:r>
              <a:rPr lang="fr-FR" sz="1800" dirty="0">
                <a:solidFill>
                  <a:srgbClr val="000000"/>
                </a:solidFill>
              </a:rPr>
              <a:t>L’arrêt du tabac 6 à 8 semaines avant l’intervention et poursuivi 3 semaines à 3 mois après l’intervention fait totalement </a:t>
            </a:r>
            <a:r>
              <a:rPr lang="fr-FR" sz="1800" b="1" dirty="0">
                <a:solidFill>
                  <a:srgbClr val="000000"/>
                </a:solidFill>
              </a:rPr>
              <a:t>DISPARAITRE</a:t>
            </a:r>
            <a:r>
              <a:rPr lang="fr-FR" sz="1800" dirty="0">
                <a:solidFill>
                  <a:srgbClr val="000000"/>
                </a:solidFill>
              </a:rPr>
              <a:t> cet excès de risque pour le ramener à celui du non fumeur.</a:t>
            </a:r>
          </a:p>
          <a:p>
            <a:pPr>
              <a:lnSpc>
                <a:spcPct val="150000"/>
              </a:lnSpc>
            </a:pPr>
            <a:endParaRPr lang="fr-FR" dirty="0">
              <a:solidFill>
                <a:srgbClr val="000000"/>
              </a:solidFill>
            </a:endParaRPr>
          </a:p>
          <a:p>
            <a:pPr>
              <a:lnSpc>
                <a:spcPct val="150000"/>
              </a:lnSpc>
            </a:pPr>
            <a:endParaRPr lang="fr-FR" dirty="0">
              <a:solidFill>
                <a:srgbClr val="000000"/>
              </a:solidFill>
            </a:endParaRPr>
          </a:p>
        </p:txBody>
      </p:sp>
      <p:sp>
        <p:nvSpPr>
          <p:cNvPr id="9" name="ZoneTexte 8">
            <a:extLst>
              <a:ext uri="{FF2B5EF4-FFF2-40B4-BE49-F238E27FC236}">
                <a16:creationId xmlns:a16="http://schemas.microsoft.com/office/drawing/2014/main" id="{4BC0A0C4-9497-F9DB-0C20-D199A4B4E6EE}"/>
              </a:ext>
            </a:extLst>
          </p:cNvPr>
          <p:cNvSpPr txBox="1"/>
          <p:nvPr/>
        </p:nvSpPr>
        <p:spPr>
          <a:xfrm>
            <a:off x="1595718" y="1364993"/>
            <a:ext cx="9652385" cy="710707"/>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Calibri" panose="020F0502020204030204" pitchFamily="34" charset="0"/>
              </a:rPr>
              <a:t>Prescription en cas de sevrage temporaire, impossibilité de fumer…</a:t>
            </a:r>
          </a:p>
          <a:p>
            <a:pPr marL="342900" lvl="0" indent="-342900" algn="just">
              <a:lnSpc>
                <a:spcPct val="115000"/>
              </a:lnSpc>
              <a:buFont typeface="Symbol" panose="05050102010706020507" pitchFamily="18"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798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36094" y="2075700"/>
            <a:ext cx="10771632" cy="3196260"/>
          </a:xfrm>
          <a:prstGeom prst="rect">
            <a:avLst/>
          </a:prstGeom>
          <a:noFill/>
        </p:spPr>
        <p:txBody>
          <a:bodyPr wrap="square" rtlCol="0">
            <a:spAutoFit/>
          </a:bodyPr>
          <a:lstStyle/>
          <a:p>
            <a:pPr>
              <a:spcAft>
                <a:spcPts val="1200"/>
              </a:spcAft>
            </a:pPr>
            <a:r>
              <a:rPr lang="fr-FR" b="1" u="sng" dirty="0">
                <a:solidFill>
                  <a:schemeClr val="accent3"/>
                </a:solidFill>
              </a:rPr>
              <a:t>Projet de grossesse,  femmes enceintes et allaitantes</a:t>
            </a:r>
            <a:endParaRPr lang="fr-FR" dirty="0">
              <a:solidFill>
                <a:schemeClr val="accent3"/>
              </a:solidFill>
            </a:endParaRPr>
          </a:p>
          <a:p>
            <a:r>
              <a:rPr lang="fr-FR" dirty="0">
                <a:solidFill>
                  <a:srgbClr val="000000"/>
                </a:solidFill>
              </a:rPr>
              <a:t>Prise en charge avant la conception ou le plus rapidement possible au cours de la grossesse</a:t>
            </a:r>
          </a:p>
          <a:p>
            <a:pPr>
              <a:spcAft>
                <a:spcPts val="1800"/>
              </a:spcAft>
            </a:pPr>
            <a:r>
              <a:rPr lang="fr-FR" dirty="0">
                <a:solidFill>
                  <a:srgbClr val="000000"/>
                </a:solidFill>
              </a:rPr>
              <a:t>Pas de contre-indication à l’emploi des TNS malgré la présence du logo d’interdiction sur les dispositifs transdermiques.</a:t>
            </a:r>
          </a:p>
          <a:p>
            <a:pPr algn="just">
              <a:lnSpc>
                <a:spcPct val="115000"/>
              </a:lnSpc>
              <a:spcAft>
                <a:spcPts val="1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Accompagner l’entourage</a:t>
            </a: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nombreuses femmes ont un compagnon fumeur ; arrêt + difficile dans ce cas.</a:t>
            </a:r>
          </a:p>
          <a:p>
            <a:pPr>
              <a:spcAft>
                <a:spcPts val="1800"/>
              </a:spcAft>
            </a:pPr>
            <a:r>
              <a:rPr lang="fr-FR" sz="1800" dirty="0">
                <a:solidFill>
                  <a:srgbClr val="000000"/>
                </a:solidFill>
                <a:effectLst/>
                <a:latin typeface="Calibri" panose="020F0502020204030204" pitchFamily="34" charset="0"/>
                <a:ea typeface="Calibri" panose="020F0502020204030204" pitchFamily="34" charset="0"/>
              </a:rPr>
              <a:t>Les sages femmes ont un droit de prescription élargi à l’entourage en ce sens</a:t>
            </a:r>
          </a:p>
          <a:p>
            <a:endParaRPr lang="fr-FR" dirty="0">
              <a:latin typeface="Calibri" panose="020F0502020204030204" pitchFamily="34"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8834082E-1F8C-834B-A477-D96748B9AD49}"/>
              </a:ext>
            </a:extLst>
          </p:cNvPr>
          <p:cNvSpPr txBox="1"/>
          <p:nvPr/>
        </p:nvSpPr>
        <p:spPr>
          <a:xfrm>
            <a:off x="1595718" y="1364993"/>
            <a:ext cx="9652385" cy="710707"/>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Calibri" panose="020F0502020204030204" pitchFamily="34" charset="0"/>
              </a:rPr>
              <a:t>Prescription en cas de sevrage temporaire, impossibilité de fumer…</a:t>
            </a:r>
          </a:p>
          <a:p>
            <a:pPr marL="342900" lvl="0" indent="-342900" algn="just">
              <a:lnSpc>
                <a:spcPct val="115000"/>
              </a:lnSpc>
              <a:buFont typeface="Symbol" panose="05050102010706020507" pitchFamily="18"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495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2EEC9B42-1BA1-298B-975E-523BA6D0C24A}"/>
              </a:ext>
            </a:extLst>
          </p:cNvPr>
          <p:cNvSpPr txBox="1"/>
          <p:nvPr/>
        </p:nvSpPr>
        <p:spPr>
          <a:xfrm>
            <a:off x="1554479" y="1572768"/>
            <a:ext cx="10314791" cy="3383234"/>
          </a:xfrm>
          <a:prstGeom prst="rect">
            <a:avLst/>
          </a:prstGeom>
          <a:noFill/>
        </p:spPr>
        <p:txBody>
          <a:bodyPr wrap="square" rtlCol="0">
            <a:spAutoFit/>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existe deux formes de substituts nicotiniques :</a:t>
            </a: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ubstituts nicotiniques oraux (buccaux) : forme d’action rapide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épondent au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craving</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(forte envie soudaine de fumer) car agissent en quelques minutes.</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0000"/>
                </a:solidFill>
                <a:effectLst/>
                <a:latin typeface="Calibri" panose="020F0502020204030204" pitchFamily="34" charset="0"/>
                <a:ea typeface="Calibri" panose="020F0502020204030204" pitchFamily="34" charset="0"/>
              </a:rPr>
              <a:t>Éviter de boire du café ou du jus de fruits (acide) avant et pendant la prise car ces boissons 	diminuent leur efficacité</a:t>
            </a:r>
          </a:p>
          <a:p>
            <a:pPr lvl="0"/>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startAt="2"/>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Substituts nicotiniques transdermiques (patch ou timbre) : forme d’action lente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ermettent un apport de nicotine lent et plus régulier.</a:t>
            </a:r>
          </a:p>
          <a:p>
            <a:pPr lvl="0"/>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5">
            <a:extLst>
              <a:ext uri="{FF2B5EF4-FFF2-40B4-BE49-F238E27FC236}">
                <a16:creationId xmlns:a16="http://schemas.microsoft.com/office/drawing/2014/main" id="{53259FCB-B4E2-6E6C-EF30-1878019436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Graphique 14" descr="Avertissement avec un remplissage uni">
            <a:extLst>
              <a:ext uri="{FF2B5EF4-FFF2-40B4-BE49-F238E27FC236}">
                <a16:creationId xmlns:a16="http://schemas.microsoft.com/office/drawing/2014/main" id="{F3B23259-8087-B77C-3B7A-818D7944E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9554" y="4956002"/>
            <a:ext cx="501650" cy="501650"/>
          </a:xfrm>
          <a:prstGeom prst="rect">
            <a:avLst/>
          </a:prstGeom>
        </p:spPr>
      </p:pic>
      <p:sp>
        <p:nvSpPr>
          <p:cNvPr id="12" name="Rectangle 6">
            <a:extLst>
              <a:ext uri="{FF2B5EF4-FFF2-40B4-BE49-F238E27FC236}">
                <a16:creationId xmlns:a16="http://schemas.microsoft.com/office/drawing/2014/main" id="{21185FB8-9C02-FB26-9E81-245C5836D3E3}"/>
              </a:ext>
            </a:extLst>
          </p:cNvPr>
          <p:cNvSpPr>
            <a:spLocks noChangeArrowheads="1"/>
          </p:cNvSpPr>
          <p:nvPr/>
        </p:nvSpPr>
        <p:spPr bwMode="auto">
          <a:xfrm>
            <a:off x="2124075" y="5039011"/>
            <a:ext cx="9745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 amenée à évoluer</a:t>
            </a:r>
            <a:endParaRPr kumimoji="0" lang="fr-FR" altLang="fr-FR"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 ://www.ameli.fr/sites/default/files/Documents/Liste-substituts-nicotiniques_assurance-maladie_2021-10-15.DPROD_v2.pdf</a:t>
            </a:r>
            <a:endParaRPr kumimoji="0" lang="fr-FR" altLang="fr-FR" b="0" i="0" u="none" strike="noStrike" cap="none" normalizeH="0" baseline="0" dirty="0">
              <a:ln>
                <a:noFill/>
              </a:ln>
              <a:solidFill>
                <a:schemeClr val="tx1"/>
              </a:solidFill>
              <a:effectLst/>
              <a:latin typeface="Arial" panose="020B0604020202020204" pitchFamily="34" charset="0"/>
            </a:endParaRPr>
          </a:p>
        </p:txBody>
      </p:sp>
      <p:pic>
        <p:nvPicPr>
          <p:cNvPr id="13" name="Graphique 14" descr="Avertissement avec un remplissage uni">
            <a:extLst>
              <a:ext uri="{FF2B5EF4-FFF2-40B4-BE49-F238E27FC236}">
                <a16:creationId xmlns:a16="http://schemas.microsoft.com/office/drawing/2014/main" id="{9C324C84-FC7A-D4F9-6459-E0E19B41B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204" y="2916701"/>
            <a:ext cx="351043" cy="351043"/>
          </a:xfrm>
          <a:prstGeom prst="rect">
            <a:avLst/>
          </a:prstGeom>
        </p:spPr>
      </p:pic>
    </p:spTree>
    <p:extLst>
      <p:ext uri="{BB962C8B-B14F-4D97-AF65-F5344CB8AC3E}">
        <p14:creationId xmlns:p14="http://schemas.microsoft.com/office/powerpoint/2010/main" val="3975114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81183619-E38B-7446-F9F6-A2815EADF74F}"/>
              </a:ext>
            </a:extLst>
          </p:cNvPr>
          <p:cNvSpPr txBox="1"/>
          <p:nvPr/>
        </p:nvSpPr>
        <p:spPr>
          <a:xfrm>
            <a:off x="1554480" y="1997839"/>
            <a:ext cx="10208895" cy="3373359"/>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000000"/>
                </a:solidFill>
              </a:rPr>
              <a:t>LES GOMMES </a:t>
            </a:r>
            <a:r>
              <a:rPr lang="fr-FR" dirty="0">
                <a:solidFill>
                  <a:srgbClr val="000000"/>
                </a:solidFill>
              </a:rPr>
              <a:t>: Disponible en 2 mg et 4 mg</a:t>
            </a:r>
          </a:p>
          <a:p>
            <a:pPr>
              <a:lnSpc>
                <a:spcPct val="150000"/>
              </a:lnSpc>
            </a:pPr>
            <a:endParaRPr lang="fr-FR" dirty="0">
              <a:solidFill>
                <a:srgbClr val="000000"/>
              </a:solidFill>
            </a:endParaRPr>
          </a:p>
          <a:p>
            <a:r>
              <a:rPr lang="fr-FR" sz="1800" dirty="0">
                <a:solidFill>
                  <a:srgbClr val="000000"/>
                </a:solidFill>
                <a:effectLst/>
                <a:latin typeface="Calibri" panose="020F0502020204030204" pitchFamily="34" charset="0"/>
                <a:ea typeface="Calibri" panose="020F0502020204030204" pitchFamily="34" charset="0"/>
              </a:rPr>
              <a:t>Laisser ramollir la gomme, mâcher lentement ; placer la gomme entre la joue et la gencive (ne pas mastiquer comme un chewing-gum), reprendre les mastications en alternant avec des pauses.</a:t>
            </a:r>
          </a:p>
          <a:p>
            <a:pPr>
              <a:lnSpc>
                <a:spcPct val="150000"/>
              </a:lnSpc>
            </a:pPr>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Une mastication trop intense entrainerait une libération trop rapide de nicotine et des sensations de brûlures pharyngées, gastriques et des hoquets peuvent apparaitre.</a:t>
            </a:r>
            <a:r>
              <a:rPr lang="fr-FR" dirty="0">
                <a:solidFill>
                  <a:srgbClr val="000000"/>
                </a:solidFill>
              </a:rPr>
              <a:t>	</a:t>
            </a:r>
          </a:p>
          <a:p>
            <a:r>
              <a:rPr lang="fr-FR" dirty="0">
                <a:solidFill>
                  <a:srgbClr val="000000"/>
                </a:solidFill>
              </a:rPr>
              <a:t>Contre-indiquées en cas de port d’appareil dentaire ou lésions buccodentaires</a:t>
            </a:r>
          </a:p>
          <a:p>
            <a:pPr>
              <a:lnSpc>
                <a:spcPct val="150000"/>
              </a:lnSpc>
            </a:pPr>
            <a:r>
              <a:rPr lang="fr-FR" dirty="0">
                <a:solidFill>
                  <a:srgbClr val="000000"/>
                </a:solidFill>
              </a:rPr>
              <a:t>	</a:t>
            </a:r>
          </a:p>
          <a:p>
            <a:pPr>
              <a:lnSpc>
                <a:spcPct val="150000"/>
              </a:lnSpc>
            </a:pPr>
            <a:r>
              <a:rPr lang="fr-FR" dirty="0">
                <a:solidFill>
                  <a:srgbClr val="000000"/>
                </a:solidFill>
              </a:rPr>
              <a:t>Dose moyenne journalière : 8 à 12/jour ne pas dépasser 30/jour</a:t>
            </a:r>
          </a:p>
        </p:txBody>
      </p:sp>
      <p:pic>
        <p:nvPicPr>
          <p:cNvPr id="2" name="Picture 7" descr="ATTENTION - Commune d'Apprieu">
            <a:extLst>
              <a:ext uri="{FF2B5EF4-FFF2-40B4-BE49-F238E27FC236}">
                <a16:creationId xmlns:a16="http://schemas.microsoft.com/office/drawing/2014/main" id="{81AFF6EB-8447-9239-6DB2-86A8632E6B38}"/>
              </a:ext>
            </a:extLst>
          </p:cNvPr>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24164" y="3684518"/>
            <a:ext cx="830316" cy="47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34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81183619-E38B-7446-F9F6-A2815EADF74F}"/>
              </a:ext>
            </a:extLst>
          </p:cNvPr>
          <p:cNvSpPr txBox="1"/>
          <p:nvPr/>
        </p:nvSpPr>
        <p:spPr>
          <a:xfrm>
            <a:off x="1554479" y="1997839"/>
            <a:ext cx="9977525" cy="4108817"/>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000000"/>
                </a:solidFill>
              </a:rPr>
              <a:t>LES COMPRIMES / PASTILLES A SUCER </a:t>
            </a:r>
            <a:r>
              <a:rPr lang="fr-FR" dirty="0">
                <a:solidFill>
                  <a:srgbClr val="000000"/>
                </a:solidFill>
              </a:rPr>
              <a:t>: disponibles en 1 mg - 1,5 mg - 2 mg - 2,5 mg - 4 mg</a:t>
            </a:r>
          </a:p>
          <a:p>
            <a:endParaRPr lang="fr-FR" dirty="0">
              <a:solidFill>
                <a:srgbClr val="000000"/>
              </a:solidFill>
            </a:endParaRPr>
          </a:p>
          <a:p>
            <a:r>
              <a:rPr lang="fr-FR" dirty="0">
                <a:solidFill>
                  <a:srgbClr val="000000"/>
                </a:solidFill>
              </a:rPr>
              <a:t>Placer entre la joue et la gencive et laisser fondre ou sucer très lentement jusqu’à dissolution complète.</a:t>
            </a:r>
          </a:p>
          <a:p>
            <a:r>
              <a:rPr lang="fr-FR" dirty="0">
                <a:solidFill>
                  <a:srgbClr val="000000"/>
                </a:solidFill>
              </a:rPr>
              <a:t>Dose moyenne journalière : 8 à 12/jour, </a:t>
            </a:r>
          </a:p>
          <a:p>
            <a:r>
              <a:rPr lang="fr-FR" dirty="0">
                <a:solidFill>
                  <a:srgbClr val="000000"/>
                </a:solidFill>
              </a:rPr>
              <a:t>Recommandé de ne pas dépasser 30/jour</a:t>
            </a:r>
          </a:p>
          <a:p>
            <a:pPr>
              <a:lnSpc>
                <a:spcPct val="150000"/>
              </a:lnSpc>
            </a:pPr>
            <a:endParaRPr lang="fr-FR" dirty="0">
              <a:solidFill>
                <a:srgbClr val="000000"/>
              </a:solidFill>
            </a:endParaRPr>
          </a:p>
          <a:p>
            <a:pPr>
              <a:lnSpc>
                <a:spcPct val="150000"/>
              </a:lnSpc>
            </a:pPr>
            <a:r>
              <a:rPr lang="fr-FR" b="1" dirty="0">
                <a:solidFill>
                  <a:srgbClr val="000000"/>
                </a:solidFill>
              </a:rPr>
              <a:t>LES COMPRIMES SUBLINGUAUX </a:t>
            </a:r>
            <a:r>
              <a:rPr lang="fr-FR" dirty="0">
                <a:solidFill>
                  <a:srgbClr val="000000"/>
                </a:solidFill>
              </a:rPr>
              <a:t>: Disponibles en 2 mg (action rapide)</a:t>
            </a:r>
          </a:p>
          <a:p>
            <a:pPr>
              <a:lnSpc>
                <a:spcPct val="150000"/>
              </a:lnSpc>
            </a:pPr>
            <a:endParaRPr lang="fr-FR" dirty="0">
              <a:solidFill>
                <a:srgbClr val="000000"/>
              </a:solidFill>
            </a:endParaRPr>
          </a:p>
          <a:p>
            <a:r>
              <a:rPr lang="fr-FR" dirty="0">
                <a:solidFill>
                  <a:srgbClr val="000000"/>
                </a:solidFill>
              </a:rPr>
              <a:t>Placer sous la langue, laisser fondre environ 20 mn.</a:t>
            </a:r>
          </a:p>
          <a:p>
            <a:r>
              <a:rPr lang="fr-FR" dirty="0">
                <a:solidFill>
                  <a:srgbClr val="000000"/>
                </a:solidFill>
              </a:rPr>
              <a:t>Dose moyenne journalière : 12/jour</a:t>
            </a:r>
          </a:p>
          <a:p>
            <a:r>
              <a:rPr lang="fr-FR" dirty="0">
                <a:solidFill>
                  <a:srgbClr val="000000"/>
                </a:solidFill>
              </a:rPr>
              <a:t>Recommandé de ne pas dépasser 30/jour</a:t>
            </a:r>
          </a:p>
          <a:p>
            <a:r>
              <a:rPr lang="fr-FR" dirty="0">
                <a:solidFill>
                  <a:srgbClr val="000000"/>
                </a:solidFill>
              </a:rPr>
              <a:t>Ne pas croquer </a:t>
            </a:r>
          </a:p>
          <a:p>
            <a:endParaRPr lang="fr-FR" dirty="0">
              <a:solidFill>
                <a:srgbClr val="000000"/>
              </a:solidFill>
            </a:endParaRPr>
          </a:p>
        </p:txBody>
      </p:sp>
      <p:pic>
        <p:nvPicPr>
          <p:cNvPr id="2" name="Picture 7" descr="ATTENTION - Commune d'Apprieu">
            <a:extLst>
              <a:ext uri="{FF2B5EF4-FFF2-40B4-BE49-F238E27FC236}">
                <a16:creationId xmlns:a16="http://schemas.microsoft.com/office/drawing/2014/main" id="{81AFF6EB-8447-9239-6DB2-86A8632E6B38}"/>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3897" y="5219275"/>
            <a:ext cx="830316" cy="47088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79858C9B-0B7E-3C9E-6BB2-18FDB242FA33}"/>
              </a:ext>
            </a:extLst>
          </p:cNvPr>
          <p:cNvPicPr>
            <a:picLocks noChangeAspect="1"/>
          </p:cNvPicPr>
          <p:nvPr/>
        </p:nvPicPr>
        <p:blipFill>
          <a:blip r:embed="rId4"/>
          <a:stretch>
            <a:fillRect/>
          </a:stretch>
        </p:blipFill>
        <p:spPr>
          <a:xfrm rot="279046">
            <a:off x="8517170" y="3232850"/>
            <a:ext cx="2901585" cy="2911290"/>
          </a:xfrm>
          <a:prstGeom prst="rect">
            <a:avLst/>
          </a:prstGeom>
        </p:spPr>
      </p:pic>
    </p:spTree>
    <p:extLst>
      <p:ext uri="{BB962C8B-B14F-4D97-AF65-F5344CB8AC3E}">
        <p14:creationId xmlns:p14="http://schemas.microsoft.com/office/powerpoint/2010/main" val="27536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B68FF-10A0-9404-FEC8-244212CFD946}"/>
              </a:ext>
            </a:extLst>
          </p:cNvPr>
          <p:cNvSpPr>
            <a:spLocks noGrp="1"/>
          </p:cNvSpPr>
          <p:nvPr>
            <p:ph type="title"/>
          </p:nvPr>
        </p:nvSpPr>
        <p:spPr>
          <a:xfrm>
            <a:off x="943897" y="718662"/>
            <a:ext cx="10515600" cy="646331"/>
          </a:xfrm>
        </p:spPr>
        <p:txBody>
          <a:bodyPr>
            <a:normAutofit/>
          </a:bodyPr>
          <a:lstStyle/>
          <a:p>
            <a:pPr marL="742950" indent="-387350">
              <a:buFont typeface="+mj-lt"/>
              <a:buAutoNum type="alphaLcParenR"/>
            </a:pPr>
            <a:r>
              <a:rPr lang="fr-FR" sz="2400" b="1" dirty="0">
                <a:solidFill>
                  <a:srgbClr val="5C5C2C"/>
                </a:solidFill>
                <a:latin typeface="+mn-lt"/>
              </a:rPr>
              <a:t>Données épidémiologiques</a:t>
            </a:r>
          </a:p>
        </p:txBody>
      </p:sp>
      <p:pic>
        <p:nvPicPr>
          <p:cNvPr id="4" name="Espace réservé du contenu 3">
            <a:extLst>
              <a:ext uri="{FF2B5EF4-FFF2-40B4-BE49-F238E27FC236}">
                <a16:creationId xmlns:a16="http://schemas.microsoft.com/office/drawing/2014/main" id="{6651CB96-1A54-5961-41F6-A642769BB77B}"/>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708101" y="2508967"/>
            <a:ext cx="6775798" cy="2984653"/>
          </a:xfrm>
          <a:prstGeom prst="rect">
            <a:avLst/>
          </a:prstGeom>
        </p:spPr>
      </p:pic>
      <p:sp>
        <p:nvSpPr>
          <p:cNvPr id="5" name="ZoneTexte 4">
            <a:extLst>
              <a:ext uri="{FF2B5EF4-FFF2-40B4-BE49-F238E27FC236}">
                <a16:creationId xmlns:a16="http://schemas.microsoft.com/office/drawing/2014/main" id="{A727D5C6-4C5C-0A23-EAEE-6A6D6425BDB3}"/>
              </a:ext>
            </a:extLst>
          </p:cNvPr>
          <p:cNvSpPr txBox="1"/>
          <p:nvPr/>
        </p:nvSpPr>
        <p:spPr>
          <a:xfrm>
            <a:off x="943897" y="1484671"/>
            <a:ext cx="10571997" cy="646331"/>
          </a:xfrm>
          <a:prstGeom prst="rect">
            <a:avLst/>
          </a:prstGeom>
          <a:noFill/>
        </p:spPr>
        <p:txBody>
          <a:bodyPr wrap="square" rtlCol="0">
            <a:spAutoFit/>
          </a:bodyPr>
          <a:lstStyle/>
          <a:p>
            <a:pPr algn="ctr"/>
            <a:r>
              <a:rPr lang="fr-FR" dirty="0">
                <a:solidFill>
                  <a:srgbClr val="000000"/>
                </a:solidFill>
              </a:rPr>
              <a:t>Evolution de la prévalence du tabagisme quotidien selon le revenu par unité de consommation (18-75 ans) </a:t>
            </a:r>
            <a:br>
              <a:rPr lang="fr-FR" dirty="0">
                <a:solidFill>
                  <a:srgbClr val="000000"/>
                </a:solidFill>
              </a:rPr>
            </a:br>
            <a:r>
              <a:rPr lang="fr-FR" dirty="0">
                <a:solidFill>
                  <a:srgbClr val="000000"/>
                </a:solidFill>
              </a:rPr>
              <a:t>en France entre 2000 et 2020</a:t>
            </a:r>
          </a:p>
        </p:txBody>
      </p:sp>
      <p:sp>
        <p:nvSpPr>
          <p:cNvPr id="7" name="ZoneTexte 6">
            <a:extLst>
              <a:ext uri="{FF2B5EF4-FFF2-40B4-BE49-F238E27FC236}">
                <a16:creationId xmlns:a16="http://schemas.microsoft.com/office/drawing/2014/main" id="{E25D8C25-98A8-4349-6C86-29B3D45859C5}"/>
              </a:ext>
            </a:extLst>
          </p:cNvPr>
          <p:cNvSpPr txBox="1"/>
          <p:nvPr/>
        </p:nvSpPr>
        <p:spPr>
          <a:xfrm rot="10800000" flipV="1">
            <a:off x="838197" y="5969655"/>
            <a:ext cx="10515601" cy="523220"/>
          </a:xfrm>
          <a:prstGeom prst="rect">
            <a:avLst/>
          </a:prstGeom>
          <a:noFill/>
        </p:spPr>
        <p:txBody>
          <a:bodyPr wrap="square">
            <a:spAutoFit/>
          </a:bodyPr>
          <a:lstStyle/>
          <a:p>
            <a:pPr algn="ctr"/>
            <a:r>
              <a:rPr lang="fr-FR" sz="1400" b="0" i="0" u="none" strike="noStrike" baseline="0" dirty="0">
                <a:solidFill>
                  <a:srgbClr val="000000"/>
                </a:solidFill>
                <a:latin typeface="Calibri" panose="020F0502020204030204" pitchFamily="34" charset="0"/>
                <a:cs typeface="Calibri" panose="020F0502020204030204" pitchFamily="34" charset="0"/>
              </a:rPr>
              <a:t>Sources : Baromètres de Santé publique France 2000, 2005, 2010, 2014, 2016, 2017, 2018, 2019 et 2020.</a:t>
            </a:r>
          </a:p>
          <a:p>
            <a:pPr algn="ctr"/>
            <a:r>
              <a:rPr lang="fr-FR" sz="1400" b="0" i="0" u="none" strike="noStrike" baseline="0" dirty="0">
                <a:solidFill>
                  <a:srgbClr val="000000"/>
                </a:solidFill>
                <a:latin typeface="Calibri" panose="020F0502020204030204" pitchFamily="34" charset="0"/>
                <a:cs typeface="Calibri" panose="020F0502020204030204" pitchFamily="34" charset="0"/>
              </a:rPr>
              <a:t>Les * indiquent une évolution significative entre 2019 et 2020 : ** p&lt;0,01.</a:t>
            </a:r>
            <a:endParaRPr lang="fr-FR" sz="1400" dirty="0">
              <a:solidFill>
                <a:srgbClr val="000000"/>
              </a:solidFill>
              <a:latin typeface="Calibri" panose="020F0502020204030204" pitchFamily="34" charset="0"/>
              <a:cs typeface="Calibri" panose="020F0502020204030204" pitchFamily="34" charset="0"/>
            </a:endParaRPr>
          </a:p>
        </p:txBody>
      </p:sp>
      <p:sp>
        <p:nvSpPr>
          <p:cNvPr id="8" name="Titre 6">
            <a:extLst>
              <a:ext uri="{FF2B5EF4-FFF2-40B4-BE49-F238E27FC236}">
                <a16:creationId xmlns:a16="http://schemas.microsoft.com/office/drawing/2014/main" id="{7E6D6979-B375-39D1-44BC-4909F2E189A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Tree>
    <p:extLst>
      <p:ext uri="{BB962C8B-B14F-4D97-AF65-F5344CB8AC3E}">
        <p14:creationId xmlns:p14="http://schemas.microsoft.com/office/powerpoint/2010/main" val="1216124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1" y="1581912"/>
            <a:ext cx="10286239" cy="3831818"/>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00000"/>
                </a:solidFill>
              </a:rPr>
              <a:t>L’INHALEUR</a:t>
            </a:r>
            <a:r>
              <a:rPr lang="fr-FR" dirty="0">
                <a:solidFill>
                  <a:srgbClr val="000000"/>
                </a:solidFill>
              </a:rPr>
              <a:t> : 1 CARTOUCHE = 10 mg de nicotine (ne s’inhale pas!)</a:t>
            </a:r>
          </a:p>
          <a:p>
            <a:pPr>
              <a:lnSpc>
                <a:spcPct val="150000"/>
              </a:lnSpc>
            </a:pPr>
            <a:endParaRPr lang="fr-FR" dirty="0"/>
          </a:p>
          <a:p>
            <a:r>
              <a:rPr lang="fr-FR" sz="1800" dirty="0">
                <a:solidFill>
                  <a:srgbClr val="000000"/>
                </a:solidFill>
              </a:rPr>
              <a:t>Se présente sous la forme d’un embout en plastique blanc qui s’ouvre en deux pour recevoir une cartouche transparente, interchangeable, contenant un tampon imprégné de nicotine.</a:t>
            </a:r>
          </a:p>
          <a:p>
            <a:r>
              <a:rPr lang="fr-FR" sz="1800" dirty="0">
                <a:solidFill>
                  <a:srgbClr val="000000"/>
                </a:solidFill>
              </a:rPr>
              <a:t>Aspirer doucement la nicotine par petites doses à chaque envie / besoin de fumer, en gardant la « bouffée en bouche ».</a:t>
            </a:r>
          </a:p>
          <a:p>
            <a:r>
              <a:rPr lang="fr-FR" sz="1800" dirty="0">
                <a:solidFill>
                  <a:srgbClr val="000000"/>
                </a:solidFill>
              </a:rPr>
              <a:t>Dose journalière moyenne : La fréquence et l’intensité d’aspiration dépendront des besoins de chaque utilisateur.</a:t>
            </a:r>
          </a:p>
          <a:p>
            <a:r>
              <a:rPr lang="fr-FR" sz="1800" dirty="0">
                <a:solidFill>
                  <a:srgbClr val="000000"/>
                </a:solidFill>
              </a:rPr>
              <a:t>Recommandé de ne pas dépasser 12 cartouches/jour.</a:t>
            </a:r>
          </a:p>
          <a:p>
            <a:r>
              <a:rPr lang="fr-FR" dirty="0">
                <a:solidFill>
                  <a:srgbClr val="000000"/>
                </a:solidFill>
              </a:rPr>
              <a:t>Changer la cartouche dès que le gout s’estompe </a:t>
            </a:r>
            <a:r>
              <a:rPr lang="fr-FR" sz="1800" dirty="0">
                <a:effectLst/>
                <a:latin typeface="Calibri" panose="020F0502020204030204" pitchFamily="34" charset="0"/>
                <a:ea typeface="Calibri" panose="020F0502020204030204" pitchFamily="34" charset="0"/>
              </a:rPr>
              <a:t>et/ou mettre une cartouche neuve tous les matins.</a:t>
            </a:r>
            <a:endParaRPr lang="fr-FR" sz="1800" dirty="0">
              <a:solidFill>
                <a:srgbClr val="000000"/>
              </a:solidFill>
            </a:endParaRPr>
          </a:p>
          <a:p>
            <a:endParaRPr lang="fr-FR" dirty="0"/>
          </a:p>
          <a:p>
            <a:endParaRPr lang="fr-FR" dirty="0"/>
          </a:p>
          <a:p>
            <a:endParaRPr lang="fr-FR" dirty="0"/>
          </a:p>
        </p:txBody>
      </p:sp>
      <p:pic>
        <p:nvPicPr>
          <p:cNvPr id="3" name="Image 2">
            <a:extLst>
              <a:ext uri="{FF2B5EF4-FFF2-40B4-BE49-F238E27FC236}">
                <a16:creationId xmlns:a16="http://schemas.microsoft.com/office/drawing/2014/main" id="{2BAA37D6-9EB3-2E38-AFA4-1F8B6C877BEF}"/>
              </a:ext>
            </a:extLst>
          </p:cNvPr>
          <p:cNvPicPr>
            <a:picLocks noChangeAspect="1"/>
          </p:cNvPicPr>
          <p:nvPr/>
        </p:nvPicPr>
        <p:blipFill>
          <a:blip r:embed="rId2"/>
          <a:stretch>
            <a:fillRect/>
          </a:stretch>
        </p:blipFill>
        <p:spPr>
          <a:xfrm>
            <a:off x="5469464" y="5027092"/>
            <a:ext cx="4952568" cy="1465783"/>
          </a:xfrm>
          <a:prstGeom prst="rect">
            <a:avLst/>
          </a:prstGeom>
        </p:spPr>
      </p:pic>
    </p:spTree>
    <p:extLst>
      <p:ext uri="{BB962C8B-B14F-4D97-AF65-F5344CB8AC3E}">
        <p14:creationId xmlns:p14="http://schemas.microsoft.com/office/powerpoint/2010/main" val="1812817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1" y="1581912"/>
            <a:ext cx="10345629" cy="3416320"/>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00000"/>
                </a:solidFill>
              </a:rPr>
              <a:t>LE SPRAY BUCCAL </a:t>
            </a:r>
            <a:r>
              <a:rPr lang="fr-FR" dirty="0">
                <a:solidFill>
                  <a:srgbClr val="000000"/>
                </a:solidFill>
              </a:rPr>
              <a:t>: 150 DOSES ; 1 PULVERISATION = 1 MG de nicotine (ne pas inhaler !)</a:t>
            </a:r>
          </a:p>
          <a:p>
            <a:endParaRPr lang="fr-FR" dirty="0"/>
          </a:p>
          <a:p>
            <a:endParaRPr lang="fr-FR" dirty="0"/>
          </a:p>
          <a:p>
            <a:r>
              <a:rPr lang="fr-FR" sz="1800" dirty="0">
                <a:solidFill>
                  <a:srgbClr val="000000"/>
                </a:solidFill>
              </a:rPr>
              <a:t>Diriger le spray vers l’intérieur de la joue puis avec la langue répartir les gouttelettes sur la muqueuse buccale.</a:t>
            </a:r>
          </a:p>
          <a:p>
            <a:r>
              <a:rPr lang="fr-FR" sz="1800" dirty="0">
                <a:solidFill>
                  <a:srgbClr val="000000"/>
                </a:solidFill>
              </a:rPr>
              <a:t>Ne pas déglutir trop rapidement après la pulvérisation.</a:t>
            </a:r>
          </a:p>
          <a:p>
            <a:r>
              <a:rPr lang="fr-FR" sz="1800" dirty="0">
                <a:solidFill>
                  <a:srgbClr val="000000"/>
                </a:solidFill>
              </a:rPr>
              <a:t>Recommandé de ne pas dépasser 4 pulvérisations/heure </a:t>
            </a:r>
          </a:p>
          <a:p>
            <a:r>
              <a:rPr lang="fr-FR" dirty="0">
                <a:solidFill>
                  <a:srgbClr val="000000"/>
                </a:solidFill>
              </a:rPr>
              <a:t>P</a:t>
            </a:r>
            <a:r>
              <a:rPr lang="fr-FR" sz="1800" dirty="0">
                <a:solidFill>
                  <a:srgbClr val="000000"/>
                </a:solidFill>
              </a:rPr>
              <a:t>as plus de 64 pulvérisations/24 heures</a:t>
            </a:r>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4336B0A1-775B-0B72-E317-2D7A8E46C7CD}"/>
              </a:ext>
            </a:extLst>
          </p:cNvPr>
          <p:cNvPicPr>
            <a:picLocks noChangeAspect="1"/>
          </p:cNvPicPr>
          <p:nvPr/>
        </p:nvPicPr>
        <p:blipFill>
          <a:blip r:embed="rId2"/>
          <a:stretch>
            <a:fillRect/>
          </a:stretch>
        </p:blipFill>
        <p:spPr>
          <a:xfrm>
            <a:off x="9409107" y="4190934"/>
            <a:ext cx="1585097" cy="2048434"/>
          </a:xfrm>
          <a:prstGeom prst="rect">
            <a:avLst/>
          </a:prstGeom>
        </p:spPr>
      </p:pic>
    </p:spTree>
    <p:extLst>
      <p:ext uri="{BB962C8B-B14F-4D97-AF65-F5344CB8AC3E}">
        <p14:creationId xmlns:p14="http://schemas.microsoft.com/office/powerpoint/2010/main" val="8477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2" y="1581912"/>
            <a:ext cx="9317736"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pic>
        <p:nvPicPr>
          <p:cNvPr id="3" name="Image 2">
            <a:extLst>
              <a:ext uri="{FF2B5EF4-FFF2-40B4-BE49-F238E27FC236}">
                <a16:creationId xmlns:a16="http://schemas.microsoft.com/office/drawing/2014/main" id="{F0BDDF1F-AA11-9968-1369-3763006E0338}"/>
              </a:ext>
            </a:extLst>
          </p:cNvPr>
          <p:cNvPicPr>
            <a:picLocks noChangeAspect="1"/>
          </p:cNvPicPr>
          <p:nvPr/>
        </p:nvPicPr>
        <p:blipFill>
          <a:blip r:embed="rId2"/>
          <a:stretch>
            <a:fillRect/>
          </a:stretch>
        </p:blipFill>
        <p:spPr>
          <a:xfrm>
            <a:off x="8915400" y="4374540"/>
            <a:ext cx="3152775" cy="2355379"/>
          </a:xfrm>
          <a:prstGeom prst="rect">
            <a:avLst/>
          </a:prstGeom>
        </p:spPr>
      </p:pic>
      <p:sp>
        <p:nvSpPr>
          <p:cNvPr id="5" name="ZoneTexte 4">
            <a:extLst>
              <a:ext uri="{FF2B5EF4-FFF2-40B4-BE49-F238E27FC236}">
                <a16:creationId xmlns:a16="http://schemas.microsoft.com/office/drawing/2014/main" id="{7406621C-14BF-9E84-B242-2F9A69223492}"/>
              </a:ext>
            </a:extLst>
          </p:cNvPr>
          <p:cNvSpPr txBox="1"/>
          <p:nvPr/>
        </p:nvSpPr>
        <p:spPr>
          <a:xfrm>
            <a:off x="1353312" y="1506071"/>
            <a:ext cx="10202194" cy="3970318"/>
          </a:xfrm>
          <a:prstGeom prst="rect">
            <a:avLst/>
          </a:prstGeom>
          <a:noFill/>
        </p:spPr>
        <p:txBody>
          <a:bodyPr wrap="square" rtlCol="0">
            <a:spAutoFit/>
          </a:bodyPr>
          <a:lstStyle/>
          <a:p>
            <a:pPr>
              <a:lnSpc>
                <a:spcPct val="150000"/>
              </a:lnSpc>
            </a:pPr>
            <a:r>
              <a:rPr lang="fr-FR" b="1" dirty="0">
                <a:solidFill>
                  <a:srgbClr val="000000"/>
                </a:solidFill>
              </a:rPr>
              <a:t>LES SUBSTITUTS NICOTINIQUES TRANSDERMIQUES </a:t>
            </a:r>
            <a:endParaRPr lang="fr-FR" dirty="0"/>
          </a:p>
          <a:p>
            <a:pPr marL="285750" indent="-285750">
              <a:lnSpc>
                <a:spcPct val="150000"/>
              </a:lnSpc>
              <a:buFont typeface="Arial" panose="020B0604020202020204" pitchFamily="34" charset="0"/>
              <a:buChar char="•"/>
            </a:pPr>
            <a:r>
              <a:rPr lang="fr-FR" dirty="0">
                <a:solidFill>
                  <a:srgbClr val="000000"/>
                </a:solidFill>
              </a:rPr>
              <a:t>PATCHS SUR 24H  : 21 mg, 14 mg, 7 mg</a:t>
            </a:r>
          </a:p>
          <a:p>
            <a:pPr marL="285750" indent="-285750">
              <a:lnSpc>
                <a:spcPct val="150000"/>
              </a:lnSpc>
              <a:buFont typeface="Arial" panose="020B0604020202020204" pitchFamily="34" charset="0"/>
              <a:buChar char="•"/>
            </a:pPr>
            <a:r>
              <a:rPr lang="fr-FR" dirty="0">
                <a:solidFill>
                  <a:srgbClr val="000000"/>
                </a:solidFill>
              </a:rPr>
              <a:t>PATCHS SUR 16H : 25 mg, 15 mg, 10 mg</a:t>
            </a:r>
          </a:p>
          <a:p>
            <a:pPr>
              <a:lnSpc>
                <a:spcPct val="150000"/>
              </a:lnSpc>
            </a:pPr>
            <a:endParaRPr lang="fr-FR" dirty="0"/>
          </a:p>
          <a:p>
            <a:r>
              <a:rPr lang="fr-FR" sz="1800" dirty="0">
                <a:solidFill>
                  <a:srgbClr val="000000"/>
                </a:solidFill>
              </a:rPr>
              <a:t>Appliquer sur une peau sèche, au réveil.</a:t>
            </a:r>
          </a:p>
          <a:p>
            <a:r>
              <a:rPr lang="fr-FR" sz="1800" dirty="0">
                <a:solidFill>
                  <a:srgbClr val="000000"/>
                </a:solidFill>
              </a:rPr>
              <a:t>Changer chaque jour l'emplacement du patch en évitant de le coller au même endroit pour diminuer le risque de réaction cutanée locale. </a:t>
            </a:r>
          </a:p>
          <a:p>
            <a:r>
              <a:rPr lang="fr-FR" sz="1800" dirty="0">
                <a:solidFill>
                  <a:srgbClr val="000000"/>
                </a:solidFill>
              </a:rPr>
              <a:t>En cas de réaction allergique cutanée proposer de changer de marque de patchs et/ou d’appliquer une pommade dermocorticoïde locale.</a:t>
            </a:r>
          </a:p>
          <a:p>
            <a:r>
              <a:rPr lang="fr-FR" dirty="0"/>
              <a:t>Si troubles du sommeil le(s) ôter 1 heure avant le coucher </a:t>
            </a:r>
          </a:p>
          <a:p>
            <a:endParaRPr lang="fr-FR" dirty="0"/>
          </a:p>
          <a:p>
            <a:endParaRPr lang="fr-FR" dirty="0"/>
          </a:p>
        </p:txBody>
      </p:sp>
      <p:sp>
        <p:nvSpPr>
          <p:cNvPr id="4" name="Accolade fermante 3">
            <a:extLst>
              <a:ext uri="{FF2B5EF4-FFF2-40B4-BE49-F238E27FC236}">
                <a16:creationId xmlns:a16="http://schemas.microsoft.com/office/drawing/2014/main" id="{30D2F855-1227-D3C9-3113-03AA91AB3231}"/>
              </a:ext>
            </a:extLst>
          </p:cNvPr>
          <p:cNvSpPr/>
          <p:nvPr/>
        </p:nvSpPr>
        <p:spPr>
          <a:xfrm>
            <a:off x="5694732" y="2053012"/>
            <a:ext cx="258417" cy="80507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FDE66675-6196-D41C-0BBB-B2344C5E4363}"/>
              </a:ext>
            </a:extLst>
          </p:cNvPr>
          <p:cNvSpPr txBox="1"/>
          <p:nvPr/>
        </p:nvSpPr>
        <p:spPr>
          <a:xfrm>
            <a:off x="6095999" y="2186609"/>
            <a:ext cx="5602357" cy="369332"/>
          </a:xfrm>
          <a:prstGeom prst="rect">
            <a:avLst/>
          </a:prstGeom>
          <a:noFill/>
        </p:spPr>
        <p:txBody>
          <a:bodyPr wrap="square" rtlCol="0">
            <a:spAutoFit/>
          </a:bodyPr>
          <a:lstStyle/>
          <a:p>
            <a:r>
              <a:rPr lang="fr-FR" b="1" dirty="0"/>
              <a:t>Associer plusieurs patchs selon les besoins en nicotine </a:t>
            </a:r>
          </a:p>
        </p:txBody>
      </p:sp>
    </p:spTree>
    <p:extLst>
      <p:ext uri="{BB962C8B-B14F-4D97-AF65-F5344CB8AC3E}">
        <p14:creationId xmlns:p14="http://schemas.microsoft.com/office/powerpoint/2010/main" val="3412451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810512"/>
            <a:ext cx="10771632" cy="237032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POSOLOGIE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 Comment prescrire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indications principales :</a:t>
            </a:r>
          </a:p>
          <a:p>
            <a:pPr marL="742950" lvl="1" indent="-285750">
              <a:lnSpc>
                <a:spcPct val="107000"/>
              </a:lnSpc>
              <a:spcAft>
                <a:spcPts val="800"/>
              </a:spcAft>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 nombre de cigarettes fumées / jour = indentification dose de nicotine</a:t>
            </a:r>
          </a:p>
          <a:p>
            <a:pPr marL="742950" lvl="1" indent="-285750">
              <a:lnSpc>
                <a:spcPct val="107000"/>
              </a:lnSpc>
              <a:spcAft>
                <a:spcPts val="800"/>
              </a:spcAft>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 délai entre le réveil et l’envie de fumer sa première cigarette = prescription de patch 16 h ou 24 h</a:t>
            </a: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423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C) initiation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007905" y="1364993"/>
            <a:ext cx="10787855" cy="1615827"/>
          </a:xfrm>
          <a:prstGeom prst="rect">
            <a:avLst/>
          </a:prstGeom>
          <a:noFill/>
        </p:spPr>
        <p:txBody>
          <a:bodyPr wrap="square" rtlCol="0">
            <a:spAutoFit/>
          </a:bodyPr>
          <a:lstStyle/>
          <a:p>
            <a:pPr>
              <a:lnSpc>
                <a:spcPct val="150000"/>
              </a:lnSpc>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Evaluer la dépendance physique </a:t>
            </a:r>
            <a:r>
              <a:rPr lang="fr-FR" dirty="0"/>
              <a:t>: </a:t>
            </a:r>
            <a:r>
              <a:rPr lang="fr-FR" b="1" dirty="0"/>
              <a:t>Test de Fagerström simplifié</a:t>
            </a:r>
          </a:p>
          <a:p>
            <a:pPr>
              <a:lnSpc>
                <a:spcPct val="150000"/>
              </a:lnSpc>
            </a:pPr>
            <a:r>
              <a:rPr lang="fr-FR" dirty="0">
                <a:solidFill>
                  <a:srgbClr val="000000"/>
                </a:solidFill>
              </a:rPr>
              <a:t>Ces 2 questions sont les plus importantes du questionnaire de dépendance à la nicotine de Fagerström dont elles constituent 60% du score. </a:t>
            </a:r>
          </a:p>
          <a:p>
            <a:r>
              <a:rPr lang="fr-FR" sz="1800" dirty="0">
                <a:solidFill>
                  <a:srgbClr val="000000"/>
                </a:solidFill>
              </a:rPr>
              <a:t>	</a:t>
            </a:r>
            <a:endParaRPr lang="fr-FR" dirty="0"/>
          </a:p>
        </p:txBody>
      </p:sp>
      <p:sp>
        <p:nvSpPr>
          <p:cNvPr id="3" name="Flèche : pentagone 2">
            <a:extLst>
              <a:ext uri="{FF2B5EF4-FFF2-40B4-BE49-F238E27FC236}">
                <a16:creationId xmlns:a16="http://schemas.microsoft.com/office/drawing/2014/main" id="{BFBF6789-426E-2BFE-0DF0-41B6F43B50E8}"/>
              </a:ext>
            </a:extLst>
          </p:cNvPr>
          <p:cNvSpPr/>
          <p:nvPr/>
        </p:nvSpPr>
        <p:spPr>
          <a:xfrm rot="5400000">
            <a:off x="3574976" y="1269098"/>
            <a:ext cx="1122456" cy="4390044"/>
          </a:xfrm>
          <a:prstGeom prst="homePlate">
            <a:avLst>
              <a:gd name="adj" fmla="val 4732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700" dirty="0">
                <a:solidFill>
                  <a:schemeClr val="bg1"/>
                </a:solidFill>
              </a:rPr>
              <a:t>Le matin, combien de temps après vous être réveillé fumez-vous votre première cigarette ?</a:t>
            </a:r>
          </a:p>
        </p:txBody>
      </p:sp>
      <p:sp>
        <p:nvSpPr>
          <p:cNvPr id="4" name="Flèche : pentagone 3">
            <a:extLst>
              <a:ext uri="{FF2B5EF4-FFF2-40B4-BE49-F238E27FC236}">
                <a16:creationId xmlns:a16="http://schemas.microsoft.com/office/drawing/2014/main" id="{1C00E50F-0DD3-E1C9-3C78-F70192F55E85}"/>
              </a:ext>
            </a:extLst>
          </p:cNvPr>
          <p:cNvSpPr/>
          <p:nvPr/>
        </p:nvSpPr>
        <p:spPr>
          <a:xfrm rot="5400000">
            <a:off x="9057230" y="1379014"/>
            <a:ext cx="1052214" cy="4099970"/>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700" dirty="0"/>
              <a:t>Combien de cigarettes fumez-vous par jour, en moyenne ?</a:t>
            </a:r>
          </a:p>
        </p:txBody>
      </p:sp>
      <p:sp>
        <p:nvSpPr>
          <p:cNvPr id="10" name="Rectangle 3">
            <a:extLst>
              <a:ext uri="{FF2B5EF4-FFF2-40B4-BE49-F238E27FC236}">
                <a16:creationId xmlns:a16="http://schemas.microsoft.com/office/drawing/2014/main" id="{B22FE824-943C-BB6D-969D-9DA7BB25740A}"/>
              </a:ext>
            </a:extLst>
          </p:cNvPr>
          <p:cNvSpPr>
            <a:spLocks noChangeArrowheads="1"/>
          </p:cNvSpPr>
          <p:nvPr/>
        </p:nvSpPr>
        <p:spPr bwMode="auto">
          <a:xfrm>
            <a:off x="2078350" y="4566403"/>
            <a:ext cx="3774349" cy="1101743"/>
          </a:xfrm>
          <a:prstGeom prst="rect">
            <a:avLst/>
          </a:prstGeom>
          <a:noFill/>
          <a:ln>
            <a:noFill/>
          </a:ln>
          <a:effectLst/>
        </p:spPr>
        <p:txBody>
          <a:bodyPr wrap="square" lIns="55959" tIns="27384" rIns="55959" bIns="27384">
            <a:spAutoFit/>
          </a:bodyPr>
          <a:lstStyle/>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Dans les 5 minutes	 	  3 </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6-30 minutes	 	 	  2</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31-60 minutes		 	  1</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Plus de 60 minutes	 	  0</a:t>
            </a:r>
          </a:p>
        </p:txBody>
      </p:sp>
      <p:sp>
        <p:nvSpPr>
          <p:cNvPr id="12" name="Rectangle 3">
            <a:extLst>
              <a:ext uri="{FF2B5EF4-FFF2-40B4-BE49-F238E27FC236}">
                <a16:creationId xmlns:a16="http://schemas.microsoft.com/office/drawing/2014/main" id="{0A529552-8D09-7BEA-5062-3CFC809A0646}"/>
              </a:ext>
            </a:extLst>
          </p:cNvPr>
          <p:cNvSpPr>
            <a:spLocks noChangeArrowheads="1"/>
          </p:cNvSpPr>
          <p:nvPr/>
        </p:nvSpPr>
        <p:spPr bwMode="auto">
          <a:xfrm>
            <a:off x="7930514" y="4566403"/>
            <a:ext cx="3056891" cy="1101743"/>
          </a:xfrm>
          <a:prstGeom prst="rect">
            <a:avLst/>
          </a:prstGeom>
          <a:noFill/>
          <a:ln>
            <a:noFill/>
          </a:ln>
          <a:effectLst/>
        </p:spPr>
        <p:txBody>
          <a:bodyPr wrap="square" lIns="55959" tIns="27384" rIns="55959" bIns="27384">
            <a:spAutoFit/>
          </a:bodyPr>
          <a:lstStyle/>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10 ou moins			  	0</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11-20				 	1</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21-30		 		  	2</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31 ou plus		 	  	3</a:t>
            </a:r>
          </a:p>
        </p:txBody>
      </p:sp>
      <p:sp>
        <p:nvSpPr>
          <p:cNvPr id="13" name="Rectangle 4">
            <a:extLst>
              <a:ext uri="{FF2B5EF4-FFF2-40B4-BE49-F238E27FC236}">
                <a16:creationId xmlns:a16="http://schemas.microsoft.com/office/drawing/2014/main" id="{5A184DDC-D9EA-138F-B703-97EB1AF5EA74}"/>
              </a:ext>
            </a:extLst>
          </p:cNvPr>
          <p:cNvSpPr>
            <a:spLocks noChangeArrowheads="1"/>
          </p:cNvSpPr>
          <p:nvPr/>
        </p:nvSpPr>
        <p:spPr bwMode="auto">
          <a:xfrm>
            <a:off x="1735200" y="5859456"/>
            <a:ext cx="9916800" cy="619320"/>
          </a:xfrm>
          <a:prstGeom prst="roundRect">
            <a:avLst/>
          </a:prstGeom>
          <a:ln>
            <a:headEnd/>
            <a:tailEnd/>
          </a:ln>
        </p:spPr>
        <p:style>
          <a:lnRef idx="1">
            <a:schemeClr val="dk1"/>
          </a:lnRef>
          <a:fillRef idx="2">
            <a:schemeClr val="dk1"/>
          </a:fillRef>
          <a:effectRef idx="1">
            <a:schemeClr val="dk1"/>
          </a:effectRef>
          <a:fontRef idx="minor">
            <a:schemeClr val="dk1"/>
          </a:fontRef>
        </p:style>
        <p:txBody>
          <a:bodyPr wrap="square" lIns="67865" tIns="33338" rIns="67865" bIns="33338">
            <a:spAutoFit/>
          </a:bodyPr>
          <a:lstStyle/>
          <a:p>
            <a:pPr eaLnBrk="0" fontAlgn="base" hangingPunct="0">
              <a:spcBef>
                <a:spcPct val="50000"/>
              </a:spcBef>
              <a:spcAft>
                <a:spcPct val="0"/>
              </a:spcAft>
            </a:pPr>
            <a:r>
              <a:rPr lang="fr-FR" sz="1600" b="1" dirty="0">
                <a:solidFill>
                  <a:schemeClr val="tx2">
                    <a:lumMod val="50000"/>
                  </a:schemeClr>
                </a:solidFill>
                <a:latin typeface="Calibri" panose="020F0502020204030204" pitchFamily="34" charset="0"/>
                <a:cs typeface="Calibri" panose="020F0502020204030204" pitchFamily="34" charset="0"/>
              </a:rPr>
              <a:t>Interprétation du score total :</a:t>
            </a:r>
          </a:p>
          <a:p>
            <a:pPr eaLnBrk="0" fontAlgn="base" hangingPunct="0">
              <a:spcAft>
                <a:spcPct val="0"/>
              </a:spcAft>
              <a:tabLst>
                <a:tab pos="628650" algn="l"/>
                <a:tab pos="4219575" algn="l"/>
                <a:tab pos="7000875" algn="l"/>
              </a:tabLst>
            </a:pPr>
            <a:r>
              <a:rPr lang="fr-FR" sz="1600" b="1" dirty="0">
                <a:solidFill>
                  <a:schemeClr val="tx2">
                    <a:lumMod val="50000"/>
                  </a:schemeClr>
                </a:solidFill>
                <a:latin typeface="Calibri" panose="020F0502020204030204" pitchFamily="34" charset="0"/>
                <a:cs typeface="Calibri" panose="020F0502020204030204" pitchFamily="34" charset="0"/>
              </a:rPr>
              <a:t>   	0-2 non ou peu dépendant    	3-4 dépendant 	5-6 très dépendant</a:t>
            </a:r>
          </a:p>
        </p:txBody>
      </p:sp>
      <p:sp>
        <p:nvSpPr>
          <p:cNvPr id="14" name="ZoneTexte 13">
            <a:extLst>
              <a:ext uri="{FF2B5EF4-FFF2-40B4-BE49-F238E27FC236}">
                <a16:creationId xmlns:a16="http://schemas.microsoft.com/office/drawing/2014/main" id="{3877038F-A4C0-9536-C765-D277D18939D8}"/>
              </a:ext>
            </a:extLst>
          </p:cNvPr>
          <p:cNvSpPr txBox="1"/>
          <p:nvPr/>
        </p:nvSpPr>
        <p:spPr>
          <a:xfrm>
            <a:off x="3582758" y="2445836"/>
            <a:ext cx="924560" cy="646331"/>
          </a:xfrm>
          <a:prstGeom prst="rect">
            <a:avLst/>
          </a:prstGeom>
          <a:noFill/>
        </p:spPr>
        <p:txBody>
          <a:bodyPr wrap="square" rtlCol="0">
            <a:spAutoFit/>
          </a:bodyPr>
          <a:lstStyle/>
          <a:p>
            <a:pPr algn="ctr"/>
            <a:r>
              <a:rPr lang="fr-FR" sz="3600" b="1" dirty="0">
                <a:ln w="22225">
                  <a:solidFill>
                    <a:schemeClr val="accent2"/>
                  </a:solidFill>
                  <a:prstDash val="solid"/>
                </a:ln>
                <a:solidFill>
                  <a:sysClr val="windowText" lastClr="000000"/>
                </a:solidFill>
                <a:sym typeface="Wingdings" panose="05000000000000000000" pitchFamily="2" charset="2"/>
              </a:rPr>
              <a:t></a:t>
            </a:r>
            <a:endParaRPr lang="fr-FR" sz="3600" b="1" dirty="0">
              <a:ln w="22225">
                <a:solidFill>
                  <a:schemeClr val="accent2"/>
                </a:solidFill>
                <a:prstDash val="solid"/>
              </a:ln>
              <a:solidFill>
                <a:sysClr val="windowText" lastClr="000000"/>
              </a:solidFill>
            </a:endParaRPr>
          </a:p>
        </p:txBody>
      </p:sp>
      <p:sp>
        <p:nvSpPr>
          <p:cNvPr id="15" name="ZoneTexte 14">
            <a:extLst>
              <a:ext uri="{FF2B5EF4-FFF2-40B4-BE49-F238E27FC236}">
                <a16:creationId xmlns:a16="http://schemas.microsoft.com/office/drawing/2014/main" id="{AA784804-5213-F6EC-647D-6CF7B65A52A9}"/>
              </a:ext>
            </a:extLst>
          </p:cNvPr>
          <p:cNvSpPr txBox="1"/>
          <p:nvPr/>
        </p:nvSpPr>
        <p:spPr>
          <a:xfrm>
            <a:off x="9253598" y="2445836"/>
            <a:ext cx="924560" cy="584775"/>
          </a:xfrm>
          <a:prstGeom prst="rect">
            <a:avLst/>
          </a:prstGeom>
          <a:noFill/>
        </p:spPr>
        <p:txBody>
          <a:bodyPr wrap="square" rtlCol="0">
            <a:spAutoFit/>
          </a:bodyPr>
          <a:lstStyle/>
          <a:p>
            <a:pPr algn="ctr"/>
            <a:r>
              <a:rPr lang="fr-FR" sz="3200" dirty="0">
                <a:ln w="0"/>
                <a:solidFill>
                  <a:sysClr val="windowText" lastClr="000000"/>
                </a:solidFill>
                <a:effectLst>
                  <a:outerShdw blurRad="38100" dist="25400" dir="5400000" algn="ctr" rotWithShape="0">
                    <a:srgbClr val="6E747A">
                      <a:alpha val="43000"/>
                    </a:srgbClr>
                  </a:outerShdw>
                </a:effectLst>
                <a:sym typeface="Wingdings" panose="05000000000000000000" pitchFamily="2" charset="2"/>
              </a:rPr>
              <a:t></a:t>
            </a:r>
            <a:endParaRPr lang="fr-FR" sz="3200" dirty="0">
              <a:ln w="0"/>
              <a:solidFill>
                <a:sysClr val="windowText" lastClr="0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36141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78992" y="1547718"/>
            <a:ext cx="10716768" cy="287463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Comment prescrire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titre indicatif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Taux d’intoxication +/- corrélé au nombre de cigarettes fumées.</a:t>
            </a:r>
          </a:p>
          <a:p>
            <a:pPr marL="0" marR="0" lvl="0" indent="0" algn="just" defTabSz="914400" rtl="0" eaLnBrk="1" fontAlgn="auto" latinLnBrk="0" hangingPunct="1">
              <a:lnSpc>
                <a:spcPct val="115000"/>
              </a:lnSpc>
              <a:spcBef>
                <a:spcPts val="0"/>
              </a:spcBef>
              <a:spcAft>
                <a:spcPts val="800"/>
              </a:spcAft>
              <a:buClrTx/>
              <a:buSzTx/>
              <a:buFontTx/>
              <a:buNone/>
              <a:tabLst/>
              <a:defRPr/>
            </a:pPr>
            <a:r>
              <a:rPr lang="fr-FR" dirty="0">
                <a:solidFill>
                  <a:prstClr val="black"/>
                </a:solidFill>
                <a:latin typeface="Calibri" panose="020F0502020204030204" pitchFamily="34" charset="0"/>
                <a:ea typeface="Calibri" panose="020F0502020204030204" pitchFamily="34" charset="0"/>
                <a:cs typeface="Calibri" panose="020F0502020204030204" pitchFamily="34" charset="0"/>
              </a:rPr>
              <a:t>C</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haque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fumeur aura une façon personnelle d‘inhaler la fumée du tabac</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Prendre en considération les principaux modes de consommation du tabac</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7" descr="ATTENTION - Commune d'Apprieu">
            <a:extLst>
              <a:ext uri="{FF2B5EF4-FFF2-40B4-BE49-F238E27FC236}">
                <a16:creationId xmlns:a16="http://schemas.microsoft.com/office/drawing/2014/main" id="{670DE248-5B2F-8459-1CED-48508AC99575}"/>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9816" y="3429793"/>
            <a:ext cx="830316" cy="470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69DD6B79-BFE2-ABF5-AAA6-D3EAF294B49B}"/>
              </a:ext>
            </a:extLst>
          </p:cNvPr>
          <p:cNvGraphicFramePr>
            <a:graphicFrameLocks noGrp="1"/>
          </p:cNvGraphicFramePr>
          <p:nvPr>
            <p:extLst>
              <p:ext uri="{D42A27DB-BD31-4B8C-83A1-F6EECF244321}">
                <p14:modId xmlns:p14="http://schemas.microsoft.com/office/powerpoint/2010/main" val="2817081247"/>
              </p:ext>
            </p:extLst>
          </p:nvPr>
        </p:nvGraphicFramePr>
        <p:xfrm>
          <a:off x="1720132" y="3843527"/>
          <a:ext cx="9874460" cy="2204847"/>
        </p:xfrm>
        <a:graphic>
          <a:graphicData uri="http://schemas.openxmlformats.org/drawingml/2006/table">
            <a:tbl>
              <a:tblPr firstCol="1" bandRow="1"/>
              <a:tblGrid>
                <a:gridCol w="3823418">
                  <a:extLst>
                    <a:ext uri="{9D8B030D-6E8A-4147-A177-3AD203B41FA5}">
                      <a16:colId xmlns:a16="http://schemas.microsoft.com/office/drawing/2014/main" val="3507309527"/>
                    </a:ext>
                  </a:extLst>
                </a:gridCol>
                <a:gridCol w="6051042">
                  <a:extLst>
                    <a:ext uri="{9D8B030D-6E8A-4147-A177-3AD203B41FA5}">
                      <a16:colId xmlns:a16="http://schemas.microsoft.com/office/drawing/2014/main" val="1076093787"/>
                    </a:ext>
                  </a:extLst>
                </a:gridCol>
              </a:tblGrid>
              <a:tr h="433057">
                <a:tc>
                  <a:txBody>
                    <a:bodyPr/>
                    <a:lstStyle/>
                    <a:p>
                      <a:pPr algn="just">
                        <a:lnSpc>
                          <a:spcPct val="115000"/>
                        </a:lnSpc>
                        <a:spcAft>
                          <a:spcPts val="8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Cigarettes industrielles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a:effectLst/>
                          <a:latin typeface="Calibri" panose="020F0502020204030204" pitchFamily="34" charset="0"/>
                          <a:ea typeface="Times New Roman" panose="02020603050405020304" pitchFamily="18" charset="0"/>
                          <a:cs typeface="Calibri" panose="020F0502020204030204" pitchFamily="34" charset="0"/>
                        </a:rPr>
                        <a:t>Environ 1 mg de nicotine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4737"/>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Tabac à rouler/ tube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a:effectLst/>
                          <a:latin typeface="Calibri" panose="020F0502020204030204" pitchFamily="34" charset="0"/>
                          <a:ea typeface="Times New Roman" panose="02020603050405020304" pitchFamily="18" charset="0"/>
                          <a:cs typeface="Calibri" panose="020F0502020204030204" pitchFamily="34" charset="0"/>
                        </a:rPr>
                        <a:t>± 2 à 3 cigarettes industrielles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292166"/>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Narghilé ou chicha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2,5 cigarettes industrielles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83416"/>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Cigare, les cigarillos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3 à 4 cigarettes industrielles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367900"/>
                  </a:ext>
                </a:extLst>
              </a:tr>
              <a:tr h="472619">
                <a:tc>
                  <a:txBody>
                    <a:bodyPr/>
                    <a:lstStyle/>
                    <a:p>
                      <a:pPr algn="just">
                        <a:lnSpc>
                          <a:spcPct val="115000"/>
                        </a:lnSpc>
                        <a:spcAft>
                          <a:spcPts val="800"/>
                        </a:spcAft>
                      </a:pPr>
                      <a:r>
                        <a:rPr lang="fr-FR" sz="1800" dirty="0" err="1">
                          <a:effectLst/>
                          <a:latin typeface="Calibri" panose="020F0502020204030204" pitchFamily="34" charset="0"/>
                          <a:ea typeface="Times New Roman" panose="02020603050405020304" pitchFamily="18" charset="0"/>
                          <a:cs typeface="Calibri" panose="020F0502020204030204" pitchFamily="34" charset="0"/>
                        </a:rPr>
                        <a:t>co</a:t>
                      </a:r>
                      <a:r>
                        <a:rPr lang="fr-FR" sz="1800" dirty="0">
                          <a:effectLst/>
                          <a:latin typeface="Calibri" panose="020F0502020204030204" pitchFamily="34" charset="0"/>
                          <a:ea typeface="Times New Roman" panose="02020603050405020304" pitchFamily="18" charset="0"/>
                          <a:cs typeface="Calibri" panose="020F0502020204030204" pitchFamily="34" charset="0"/>
                        </a:rPr>
                        <a:t> consommateurs tabac + cannabis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Jusqu’ à 6 cigarettes industrielles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47168"/>
                  </a:ext>
                </a:extLst>
              </a:tr>
            </a:tbl>
          </a:graphicData>
        </a:graphic>
      </p:graphicFrame>
    </p:spTree>
    <p:extLst>
      <p:ext uri="{BB962C8B-B14F-4D97-AF65-F5344CB8AC3E}">
        <p14:creationId xmlns:p14="http://schemas.microsoft.com/office/powerpoint/2010/main" val="2116256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pic>
        <p:nvPicPr>
          <p:cNvPr id="8" name="Image 7">
            <a:extLst>
              <a:ext uri="{FF2B5EF4-FFF2-40B4-BE49-F238E27FC236}">
                <a16:creationId xmlns:a16="http://schemas.microsoft.com/office/drawing/2014/main" id="{BBF3911C-3C35-1D26-643B-CD13BCB6FDB3}"/>
              </a:ext>
            </a:extLst>
          </p:cNvPr>
          <p:cNvPicPr>
            <a:picLocks noChangeAspect="1"/>
          </p:cNvPicPr>
          <p:nvPr/>
        </p:nvPicPr>
        <p:blipFill>
          <a:blip r:embed="rId2"/>
          <a:stretch>
            <a:fillRect/>
          </a:stretch>
        </p:blipFill>
        <p:spPr>
          <a:xfrm>
            <a:off x="648928" y="1611727"/>
            <a:ext cx="11293194" cy="4591618"/>
          </a:xfrm>
          <a:prstGeom prst="rect">
            <a:avLst/>
          </a:prstGeom>
        </p:spPr>
      </p:pic>
    </p:spTree>
    <p:extLst>
      <p:ext uri="{BB962C8B-B14F-4D97-AF65-F5344CB8AC3E}">
        <p14:creationId xmlns:p14="http://schemas.microsoft.com/office/powerpoint/2010/main" val="315491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137754" y="1453896"/>
            <a:ext cx="10658006" cy="119564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Comment prescrire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L’utilisation d’un CO testeur peut être un outil d’aide à la prescription des doses de nicotine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Taux d’intoxication +/- corrélé au nombre de cigarettes fumées : </a:t>
            </a: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1 cigarette industrielle  = +/- 1 PPM</a:t>
            </a:r>
          </a:p>
        </p:txBody>
      </p:sp>
      <p:pic>
        <p:nvPicPr>
          <p:cNvPr id="2" name="Image 1">
            <a:extLst>
              <a:ext uri="{FF2B5EF4-FFF2-40B4-BE49-F238E27FC236}">
                <a16:creationId xmlns:a16="http://schemas.microsoft.com/office/drawing/2014/main" id="{59B871A7-6E69-78E7-8686-968C82514B96}"/>
              </a:ext>
            </a:extLst>
          </p:cNvPr>
          <p:cNvPicPr>
            <a:picLocks noChangeAspect="1"/>
          </p:cNvPicPr>
          <p:nvPr/>
        </p:nvPicPr>
        <p:blipFill>
          <a:blip r:embed="rId2"/>
          <a:stretch>
            <a:fillRect/>
          </a:stretch>
        </p:blipFill>
        <p:spPr>
          <a:xfrm>
            <a:off x="3252303" y="2649544"/>
            <a:ext cx="6788823" cy="4037257"/>
          </a:xfrm>
          <a:prstGeom prst="rect">
            <a:avLst/>
          </a:prstGeom>
        </p:spPr>
      </p:pic>
    </p:spTree>
    <p:extLst>
      <p:ext uri="{BB962C8B-B14F-4D97-AF65-F5344CB8AC3E}">
        <p14:creationId xmlns:p14="http://schemas.microsoft.com/office/powerpoint/2010/main" val="3006056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280160" y="2602409"/>
            <a:ext cx="10681335" cy="37555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La cinétique de la nicotine d’après RUSSEL :</a:t>
            </a:r>
          </a:p>
        </p:txBody>
      </p:sp>
      <p:pic>
        <p:nvPicPr>
          <p:cNvPr id="2" name="Image 1">
            <a:extLst>
              <a:ext uri="{FF2B5EF4-FFF2-40B4-BE49-F238E27FC236}">
                <a16:creationId xmlns:a16="http://schemas.microsoft.com/office/drawing/2014/main" id="{5487C7B0-3FE3-857D-A954-32994DD6CA01}"/>
              </a:ext>
            </a:extLst>
          </p:cNvPr>
          <p:cNvPicPr>
            <a:picLocks noChangeAspect="1"/>
          </p:cNvPicPr>
          <p:nvPr/>
        </p:nvPicPr>
        <p:blipFill>
          <a:blip r:embed="rId2"/>
          <a:stretch>
            <a:fillRect/>
          </a:stretch>
        </p:blipFill>
        <p:spPr>
          <a:xfrm>
            <a:off x="5886613" y="3154466"/>
            <a:ext cx="6224171" cy="3590051"/>
          </a:xfrm>
          <a:prstGeom prst="rect">
            <a:avLst/>
          </a:prstGeom>
        </p:spPr>
      </p:pic>
      <p:sp>
        <p:nvSpPr>
          <p:cNvPr id="4" name="Zone de texte 4">
            <a:extLst>
              <a:ext uri="{FF2B5EF4-FFF2-40B4-BE49-F238E27FC236}">
                <a16:creationId xmlns:a16="http://schemas.microsoft.com/office/drawing/2014/main" id="{3241F86F-1F23-9425-3995-56C883281535}"/>
              </a:ext>
            </a:extLst>
          </p:cNvPr>
          <p:cNvSpPr txBox="1"/>
          <p:nvPr/>
        </p:nvSpPr>
        <p:spPr>
          <a:xfrm>
            <a:off x="2444877" y="3170055"/>
            <a:ext cx="2551176" cy="52739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Nicotine plasmatique </a:t>
            </a:r>
            <a:r>
              <a:rPr kumimoji="0" lang="fr-FR" sz="1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ng</a:t>
            </a:r>
            <a:r>
              <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/ml</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6C27686-F295-A473-021F-1D493337DDEC}"/>
              </a:ext>
            </a:extLst>
          </p:cNvPr>
          <p:cNvSpPr txBox="1"/>
          <p:nvPr/>
        </p:nvSpPr>
        <p:spPr>
          <a:xfrm>
            <a:off x="1280160" y="1547718"/>
            <a:ext cx="10179337" cy="369332"/>
          </a:xfrm>
          <a:prstGeom prst="rect">
            <a:avLst/>
          </a:prstGeom>
          <a:noFill/>
        </p:spPr>
        <p:txBody>
          <a:bodyPr wrap="square" rtlCol="0">
            <a:spAutoFit/>
          </a:bodyPr>
          <a:lstStyle/>
          <a:p>
            <a:r>
              <a:rPr lang="fr-FR" b="1" dirty="0">
                <a:solidFill>
                  <a:srgbClr val="000000"/>
                </a:solidFill>
              </a:rPr>
              <a:t>CHOIX DU SUBSTITUT </a:t>
            </a:r>
            <a:r>
              <a:rPr lang="fr-FR" dirty="0">
                <a:solidFill>
                  <a:srgbClr val="000000"/>
                </a:solidFill>
              </a:rPr>
              <a:t>en </a:t>
            </a:r>
            <a:r>
              <a:rPr lang="fr-FR" dirty="0"/>
              <a:t>accord avec le patient </a:t>
            </a:r>
            <a:r>
              <a:rPr lang="fr-FR" dirty="0">
                <a:solidFill>
                  <a:srgbClr val="000000"/>
                </a:solidFill>
              </a:rPr>
              <a:t>selon sa préférence sur le type de SN oral</a:t>
            </a:r>
          </a:p>
        </p:txBody>
      </p:sp>
      <p:sp>
        <p:nvSpPr>
          <p:cNvPr id="10" name="ZoneTexte 9">
            <a:extLst>
              <a:ext uri="{FF2B5EF4-FFF2-40B4-BE49-F238E27FC236}">
                <a16:creationId xmlns:a16="http://schemas.microsoft.com/office/drawing/2014/main" id="{F9E68546-5743-EF7B-D2FD-C58D4FF8103C}"/>
              </a:ext>
            </a:extLst>
          </p:cNvPr>
          <p:cNvSpPr txBox="1"/>
          <p:nvPr/>
        </p:nvSpPr>
        <p:spPr>
          <a:xfrm>
            <a:off x="441899" y="4109953"/>
            <a:ext cx="6096000" cy="1200329"/>
          </a:xfrm>
          <a:prstGeom prst="rect">
            <a:avLst/>
          </a:prstGeom>
          <a:noFill/>
        </p:spPr>
        <p:txBody>
          <a:bodyPr wrap="square">
            <a:spAutoFit/>
          </a:bodyPr>
          <a:lstStyle/>
          <a:p>
            <a:r>
              <a:rPr lang="fr-FR" sz="1800" dirty="0">
                <a:solidFill>
                  <a:srgbClr val="000000"/>
                </a:solidFill>
              </a:rPr>
              <a:t>L'utilisation du patch pour obtenir une </a:t>
            </a:r>
            <a:r>
              <a:rPr lang="fr-FR" sz="1800" dirty="0" err="1">
                <a:solidFill>
                  <a:srgbClr val="000000"/>
                </a:solidFill>
              </a:rPr>
              <a:t>nicotinémie</a:t>
            </a:r>
            <a:r>
              <a:rPr lang="fr-FR" sz="1800" dirty="0">
                <a:solidFill>
                  <a:srgbClr val="000000"/>
                </a:solidFill>
              </a:rPr>
              <a:t> de base, associée à l’utilisation de Substituts nicotiniques oraux en cas de besoin (« </a:t>
            </a:r>
            <a:r>
              <a:rPr lang="fr-FR" sz="1800" dirty="0" err="1">
                <a:solidFill>
                  <a:srgbClr val="000000"/>
                </a:solidFill>
              </a:rPr>
              <a:t>craving</a:t>
            </a:r>
            <a:r>
              <a:rPr lang="fr-FR" sz="1800" dirty="0">
                <a:solidFill>
                  <a:srgbClr val="000000"/>
                </a:solidFill>
              </a:rPr>
              <a:t> ») peut offrir un meilleur contrôle des symptômes de sevrage</a:t>
            </a:r>
            <a:endParaRPr lang="fr-FR" dirty="0"/>
          </a:p>
        </p:txBody>
      </p:sp>
    </p:spTree>
    <p:extLst>
      <p:ext uri="{BB962C8B-B14F-4D97-AF65-F5344CB8AC3E}">
        <p14:creationId xmlns:p14="http://schemas.microsoft.com/office/powerpoint/2010/main" val="2559618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520952" y="1728217"/>
            <a:ext cx="10274808" cy="369332"/>
          </a:xfrm>
          <a:prstGeom prst="rect">
            <a:avLst/>
          </a:prstGeom>
          <a:noFill/>
        </p:spPr>
        <p:txBody>
          <a:bodyPr wrap="square" rtlCol="0">
            <a:spAutoFit/>
          </a:bodyPr>
          <a:lstStyle/>
          <a:p>
            <a:r>
              <a:rPr lang="fr-FR" sz="1800" dirty="0">
                <a:solidFill>
                  <a:srgbClr val="000000"/>
                </a:solidFill>
              </a:rPr>
              <a:t>A SAVOIR  : 	</a:t>
            </a:r>
            <a:endParaRPr lang="fr-FR" dirty="0"/>
          </a:p>
        </p:txBody>
      </p:sp>
      <p:pic>
        <p:nvPicPr>
          <p:cNvPr id="4" name="Picture 7" descr="ATTENTION - Commune d'Apprieu">
            <a:extLst>
              <a:ext uri="{FF2B5EF4-FFF2-40B4-BE49-F238E27FC236}">
                <a16:creationId xmlns:a16="http://schemas.microsoft.com/office/drawing/2014/main" id="{32FB812E-F6AB-5E12-ADC8-E5882B8F237D}"/>
              </a:ext>
            </a:extLst>
          </p:cNvPr>
          <p:cNvPicPr>
            <a:picLocks noChangeAspect="1" noChangeArrowheads="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6338" y="2882379"/>
            <a:ext cx="1264614" cy="71718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95F8B04-923E-516E-7605-7F2146104AA2}"/>
              </a:ext>
            </a:extLst>
          </p:cNvPr>
          <p:cNvSpPr txBox="1"/>
          <p:nvPr/>
        </p:nvSpPr>
        <p:spPr>
          <a:xfrm>
            <a:off x="1520952" y="2445397"/>
            <a:ext cx="10274808" cy="3416320"/>
          </a:xfrm>
          <a:prstGeom prst="rect">
            <a:avLst/>
          </a:prstGeom>
          <a:noFill/>
        </p:spPr>
        <p:txBody>
          <a:bodyPr wrap="square">
            <a:spAutoFit/>
          </a:bodyPr>
          <a:lstStyle/>
          <a:p>
            <a:r>
              <a:rPr lang="fr-FR" dirty="0">
                <a:solidFill>
                  <a:srgbClr val="000000"/>
                </a:solidFill>
              </a:rPr>
              <a:t>Le tabac, en agissant sur le métabolisme, peut </a:t>
            </a:r>
            <a:r>
              <a:rPr lang="fr-FR" b="1" dirty="0"/>
              <a:t>modifier la concentration de certains médicaments.</a:t>
            </a:r>
          </a:p>
          <a:p>
            <a:endParaRPr lang="fr-FR" dirty="0">
              <a:solidFill>
                <a:srgbClr val="000000"/>
              </a:solidFill>
            </a:endParaRPr>
          </a:p>
          <a:p>
            <a:r>
              <a:rPr lang="fr-FR" dirty="0">
                <a:solidFill>
                  <a:srgbClr val="000000"/>
                </a:solidFill>
              </a:rPr>
              <a:t>Lors de l’arrêt du tabac, les </a:t>
            </a:r>
            <a:r>
              <a:rPr lang="fr-FR" b="1" dirty="0"/>
              <a:t>conséquences de cette interaction doivent être envisagées</a:t>
            </a:r>
            <a:r>
              <a:rPr lang="fr-FR" dirty="0">
                <a:solidFill>
                  <a:srgbClr val="000000"/>
                </a:solidFill>
              </a:rPr>
              <a:t>, pouvant nécessiter une adaptation de certains traitements. </a:t>
            </a:r>
          </a:p>
          <a:p>
            <a:endParaRPr lang="fr-FR" dirty="0">
              <a:solidFill>
                <a:srgbClr val="000000"/>
              </a:solidFill>
            </a:endParaRPr>
          </a:p>
          <a:p>
            <a:r>
              <a:rPr lang="fr-FR" b="1" dirty="0"/>
              <a:t>Informer le prescripteur </a:t>
            </a:r>
            <a:r>
              <a:rPr lang="fr-FR" dirty="0">
                <a:solidFill>
                  <a:srgbClr val="000000"/>
                </a:solidFill>
              </a:rPr>
              <a:t>(exemple diabétologue/insuline, cardiologue/Warfarine, psychiatre/Clozapine…) pour réadapter la posologie et informer le patient de symptômes de sous ou sur dosage des traitements.</a:t>
            </a:r>
          </a:p>
          <a:p>
            <a:endParaRPr lang="fr-FR" dirty="0">
              <a:solidFill>
                <a:srgbClr val="000000"/>
              </a:solidFill>
            </a:endParaRPr>
          </a:p>
          <a:p>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conseillera de </a:t>
            </a:r>
            <a:r>
              <a:rPr lang="fr-FR" sz="1800" b="1" dirty="0">
                <a:effectLst/>
                <a:latin typeface="Calibri" panose="020F0502020204030204" pitchFamily="34" charset="0"/>
                <a:ea typeface="Calibri" panose="020F0502020204030204" pitchFamily="34" charset="0"/>
                <a:cs typeface="Calibri" panose="020F0502020204030204" pitchFamily="34" charset="0"/>
              </a:rPr>
              <a:t>réduire la consommation de café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 moment de l'arrêt du tabac pour </a:t>
            </a: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éviter les signes de surdosage en caféine telles que les palpitations.</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6067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29EDC-7669-E40B-110A-582DFA2BDBFA}"/>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3" name="Titre 6">
            <a:extLst>
              <a:ext uri="{FF2B5EF4-FFF2-40B4-BE49-F238E27FC236}">
                <a16:creationId xmlns:a16="http://schemas.microsoft.com/office/drawing/2014/main" id="{DCF4E36C-6079-4578-9ED2-F895EB4C255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5" name="Espace réservé du texte 2">
            <a:extLst>
              <a:ext uri="{FF2B5EF4-FFF2-40B4-BE49-F238E27FC236}">
                <a16:creationId xmlns:a16="http://schemas.microsoft.com/office/drawing/2014/main" id="{562762D7-0A40-7780-EE88-94B641208774}"/>
              </a:ext>
            </a:extLst>
          </p:cNvPr>
          <p:cNvSpPr txBox="1">
            <a:spLocks/>
          </p:cNvSpPr>
          <p:nvPr/>
        </p:nvSpPr>
        <p:spPr>
          <a:xfrm>
            <a:off x="736767" y="2285883"/>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En France en 2017 : </a:t>
            </a:r>
          </a:p>
        </p:txBody>
      </p:sp>
      <p:sp>
        <p:nvSpPr>
          <p:cNvPr id="6" name="Espace réservé du texte 8">
            <a:extLst>
              <a:ext uri="{FF2B5EF4-FFF2-40B4-BE49-F238E27FC236}">
                <a16:creationId xmlns:a16="http://schemas.microsoft.com/office/drawing/2014/main" id="{103FE642-2760-6E32-FB64-46FB1F6EAF59}"/>
              </a:ext>
            </a:extLst>
          </p:cNvPr>
          <p:cNvSpPr txBox="1">
            <a:spLocks/>
          </p:cNvSpPr>
          <p:nvPr/>
        </p:nvSpPr>
        <p:spPr>
          <a:xfrm>
            <a:off x="839813" y="3000680"/>
            <a:ext cx="7043626"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b="1" dirty="0">
                <a:solidFill>
                  <a:srgbClr val="000000"/>
                </a:solidFill>
              </a:rPr>
              <a:t>26,9 % </a:t>
            </a:r>
            <a:r>
              <a:rPr lang="fr-FR" sz="1700" dirty="0">
                <a:solidFill>
                  <a:srgbClr val="000000"/>
                </a:solidFill>
              </a:rPr>
              <a:t>de fumeurs quotidiens chez les adultes de 18 à 75 ans</a:t>
            </a:r>
          </a:p>
          <a:p>
            <a:pPr marL="0" indent="0">
              <a:buNone/>
              <a:tabLst>
                <a:tab pos="539750" algn="l"/>
              </a:tabLst>
            </a:pPr>
            <a:r>
              <a:rPr lang="fr-FR" sz="1700" b="1" dirty="0">
                <a:solidFill>
                  <a:srgbClr val="000000"/>
                </a:solidFill>
              </a:rPr>
              <a:t>	</a:t>
            </a:r>
            <a:r>
              <a:rPr lang="fr-FR" sz="1700" b="1" dirty="0">
                <a:solidFill>
                  <a:srgbClr val="000000"/>
                </a:solidFill>
                <a:ea typeface="+mj-ea"/>
                <a:cs typeface="+mj-cs"/>
              </a:rPr>
              <a:t>29,8 %</a:t>
            </a:r>
            <a:r>
              <a:rPr lang="fr-FR" sz="1700" b="1" dirty="0">
                <a:solidFill>
                  <a:srgbClr val="000000"/>
                </a:solidFill>
              </a:rPr>
              <a:t> </a:t>
            </a:r>
            <a:r>
              <a:rPr lang="fr-FR" sz="1700" dirty="0">
                <a:solidFill>
                  <a:srgbClr val="000000"/>
                </a:solidFill>
              </a:rPr>
              <a:t>	</a:t>
            </a:r>
            <a:r>
              <a:rPr lang="fr-FR" sz="1700" b="1" dirty="0">
                <a:solidFill>
                  <a:srgbClr val="000000"/>
                </a:solidFill>
              </a:rPr>
              <a:t>24,2 %</a:t>
            </a:r>
          </a:p>
          <a:p>
            <a:endParaRPr lang="fr-FR" sz="1700" dirty="0">
              <a:solidFill>
                <a:srgbClr val="000000"/>
              </a:solidFill>
            </a:endParaRPr>
          </a:p>
        </p:txBody>
      </p:sp>
      <p:sp>
        <p:nvSpPr>
          <p:cNvPr id="8" name="Espace réservé du texte 8">
            <a:extLst>
              <a:ext uri="{FF2B5EF4-FFF2-40B4-BE49-F238E27FC236}">
                <a16:creationId xmlns:a16="http://schemas.microsoft.com/office/drawing/2014/main" id="{4D386D80-B8A2-7C91-72B2-184ECCC18C47}"/>
              </a:ext>
            </a:extLst>
          </p:cNvPr>
          <p:cNvSpPr txBox="1">
            <a:spLocks/>
          </p:cNvSpPr>
          <p:nvPr/>
        </p:nvSpPr>
        <p:spPr>
          <a:xfrm>
            <a:off x="736767" y="1628184"/>
            <a:ext cx="10275131" cy="377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rgbClr val="000000"/>
                </a:solidFill>
              </a:rPr>
              <a:t>Quelques données comparatives en 2017</a:t>
            </a:r>
          </a:p>
        </p:txBody>
      </p:sp>
      <p:pic>
        <p:nvPicPr>
          <p:cNvPr id="10" name="Graphique 9" descr="Féminin avec un remplissage uni">
            <a:extLst>
              <a:ext uri="{FF2B5EF4-FFF2-40B4-BE49-F238E27FC236}">
                <a16:creationId xmlns:a16="http://schemas.microsoft.com/office/drawing/2014/main" id="{699108D5-609F-982A-E758-4103BBAC2B21}"/>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5492" y="3267535"/>
            <a:ext cx="432000" cy="432000"/>
          </a:xfrm>
          <a:prstGeom prst="rect">
            <a:avLst/>
          </a:prstGeom>
        </p:spPr>
      </p:pic>
      <p:pic>
        <p:nvPicPr>
          <p:cNvPr id="11" name="Graphique 10" descr="Masculin avec un remplissage uni">
            <a:extLst>
              <a:ext uri="{FF2B5EF4-FFF2-40B4-BE49-F238E27FC236}">
                <a16:creationId xmlns:a16="http://schemas.microsoft.com/office/drawing/2014/main" id="{09E8CB7E-DD48-3AF2-4044-184B311F17C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6347" y="3289465"/>
            <a:ext cx="400918" cy="400918"/>
          </a:xfrm>
          <a:prstGeom prst="rect">
            <a:avLst/>
          </a:prstGeom>
        </p:spPr>
      </p:pic>
      <p:sp>
        <p:nvSpPr>
          <p:cNvPr id="14" name="ZoneTexte 13">
            <a:extLst>
              <a:ext uri="{FF2B5EF4-FFF2-40B4-BE49-F238E27FC236}">
                <a16:creationId xmlns:a16="http://schemas.microsoft.com/office/drawing/2014/main" id="{806FF035-026E-6945-8019-B5EF71FFC85A}"/>
              </a:ext>
            </a:extLst>
          </p:cNvPr>
          <p:cNvSpPr txBox="1"/>
          <p:nvPr/>
        </p:nvSpPr>
        <p:spPr>
          <a:xfrm>
            <a:off x="838201" y="6354375"/>
            <a:ext cx="10515600" cy="276999"/>
          </a:xfrm>
          <a:prstGeom prst="rect">
            <a:avLst/>
          </a:prstGeom>
          <a:noFill/>
        </p:spPr>
        <p:txBody>
          <a:bodyPr wrap="square" rtlCol="0">
            <a:spAutoFit/>
          </a:bodyPr>
          <a:lstStyle/>
          <a:p>
            <a:r>
              <a:rPr lang="fr-FR" sz="1200" i="1" dirty="0">
                <a:solidFill>
                  <a:srgbClr val="000000"/>
                </a:solidFill>
              </a:rPr>
              <a:t>Baromètre santé 2017; Bulletin épidémiologique SPF 2018</a:t>
            </a:r>
          </a:p>
        </p:txBody>
      </p:sp>
      <p:sp>
        <p:nvSpPr>
          <p:cNvPr id="15" name="Flèche : angle droit 14">
            <a:extLst>
              <a:ext uri="{FF2B5EF4-FFF2-40B4-BE49-F238E27FC236}">
                <a16:creationId xmlns:a16="http://schemas.microsoft.com/office/drawing/2014/main" id="{49370FD5-CA26-470B-4C20-6CEE47225F11}"/>
              </a:ext>
            </a:extLst>
          </p:cNvPr>
          <p:cNvSpPr/>
          <p:nvPr/>
        </p:nvSpPr>
        <p:spPr>
          <a:xfrm rot="5400000">
            <a:off x="890172" y="3342526"/>
            <a:ext cx="313509" cy="294795"/>
          </a:xfrm>
          <a:prstGeom prst="ben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Espace réservé du texte 2">
            <a:extLst>
              <a:ext uri="{FF2B5EF4-FFF2-40B4-BE49-F238E27FC236}">
                <a16:creationId xmlns:a16="http://schemas.microsoft.com/office/drawing/2014/main" id="{AAB52532-0157-8E97-0B2A-C3A4152C68BF}"/>
              </a:ext>
            </a:extLst>
          </p:cNvPr>
          <p:cNvSpPr txBox="1">
            <a:spLocks/>
          </p:cNvSpPr>
          <p:nvPr/>
        </p:nvSpPr>
        <p:spPr>
          <a:xfrm>
            <a:off x="6506574" y="2280141"/>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En Pays de la Loire en 2017 : </a:t>
            </a:r>
          </a:p>
        </p:txBody>
      </p:sp>
      <p:sp>
        <p:nvSpPr>
          <p:cNvPr id="17" name="Espace réservé du texte 8">
            <a:extLst>
              <a:ext uri="{FF2B5EF4-FFF2-40B4-BE49-F238E27FC236}">
                <a16:creationId xmlns:a16="http://schemas.microsoft.com/office/drawing/2014/main" id="{E930AD61-B1C7-EC3E-7BA8-57279EF2C9C5}"/>
              </a:ext>
            </a:extLst>
          </p:cNvPr>
          <p:cNvSpPr txBox="1">
            <a:spLocks/>
          </p:cNvSpPr>
          <p:nvPr/>
        </p:nvSpPr>
        <p:spPr>
          <a:xfrm>
            <a:off x="6506574" y="3020866"/>
            <a:ext cx="7043626"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b="1" dirty="0">
                <a:solidFill>
                  <a:srgbClr val="000000"/>
                </a:solidFill>
              </a:rPr>
              <a:t>23,2 % </a:t>
            </a:r>
            <a:r>
              <a:rPr lang="fr-FR" sz="1700" dirty="0">
                <a:solidFill>
                  <a:srgbClr val="000000"/>
                </a:solidFill>
              </a:rPr>
              <a:t>de fumeurs quotidiens chez les adultes de 18 à 75 ans</a:t>
            </a:r>
          </a:p>
          <a:p>
            <a:pPr marL="0" indent="0">
              <a:buNone/>
              <a:tabLst>
                <a:tab pos="539750" algn="l"/>
              </a:tabLst>
            </a:pPr>
            <a:r>
              <a:rPr lang="fr-FR" sz="1700" b="1" dirty="0">
                <a:solidFill>
                  <a:srgbClr val="000000"/>
                </a:solidFill>
              </a:rPr>
              <a:t>	25 % </a:t>
            </a:r>
            <a:r>
              <a:rPr lang="fr-FR" sz="1700" dirty="0">
                <a:solidFill>
                  <a:srgbClr val="000000"/>
                </a:solidFill>
              </a:rPr>
              <a:t>	</a:t>
            </a:r>
            <a:r>
              <a:rPr lang="fr-FR" sz="1700" b="1" dirty="0">
                <a:solidFill>
                  <a:srgbClr val="000000"/>
                </a:solidFill>
              </a:rPr>
              <a:t>21,4 %</a:t>
            </a:r>
          </a:p>
          <a:p>
            <a:endParaRPr lang="fr-FR" sz="1700" dirty="0">
              <a:solidFill>
                <a:srgbClr val="000000"/>
              </a:solidFill>
            </a:endParaRPr>
          </a:p>
        </p:txBody>
      </p:sp>
      <p:pic>
        <p:nvPicPr>
          <p:cNvPr id="18" name="Graphique 17" descr="Féminin avec un remplissage uni">
            <a:extLst>
              <a:ext uri="{FF2B5EF4-FFF2-40B4-BE49-F238E27FC236}">
                <a16:creationId xmlns:a16="http://schemas.microsoft.com/office/drawing/2014/main" id="{C02208DE-923B-3DD3-395A-6BB1C359E68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0628" y="3287721"/>
            <a:ext cx="432000" cy="432000"/>
          </a:xfrm>
          <a:prstGeom prst="rect">
            <a:avLst/>
          </a:prstGeom>
        </p:spPr>
      </p:pic>
      <p:pic>
        <p:nvPicPr>
          <p:cNvPr id="19" name="Graphique 18" descr="Masculin avec un remplissage uni">
            <a:extLst>
              <a:ext uri="{FF2B5EF4-FFF2-40B4-BE49-F238E27FC236}">
                <a16:creationId xmlns:a16="http://schemas.microsoft.com/office/drawing/2014/main" id="{C8B89A5B-9CE5-1E60-22DB-66D497D4349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3104" y="3309651"/>
            <a:ext cx="400918" cy="400918"/>
          </a:xfrm>
          <a:prstGeom prst="rect">
            <a:avLst/>
          </a:prstGeom>
        </p:spPr>
      </p:pic>
      <p:sp>
        <p:nvSpPr>
          <p:cNvPr id="20" name="Flèche : angle droit 19">
            <a:extLst>
              <a:ext uri="{FF2B5EF4-FFF2-40B4-BE49-F238E27FC236}">
                <a16:creationId xmlns:a16="http://schemas.microsoft.com/office/drawing/2014/main" id="{D02B46D2-DD88-3D6B-E5CD-B4EBB22EC41B}"/>
              </a:ext>
            </a:extLst>
          </p:cNvPr>
          <p:cNvSpPr/>
          <p:nvPr/>
        </p:nvSpPr>
        <p:spPr>
          <a:xfrm rot="5400000">
            <a:off x="6556933" y="3362712"/>
            <a:ext cx="313509" cy="294795"/>
          </a:xfrm>
          <a:prstGeom prst="ben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4A95828D-55EB-EA65-6302-7A8E307E9F29}"/>
              </a:ext>
            </a:extLst>
          </p:cNvPr>
          <p:cNvCxnSpPr>
            <a:cxnSpLocks/>
          </p:cNvCxnSpPr>
          <p:nvPr/>
        </p:nvCxnSpPr>
        <p:spPr>
          <a:xfrm>
            <a:off x="6404644" y="2280141"/>
            <a:ext cx="0" cy="1631983"/>
          </a:xfrm>
          <a:prstGeom prst="line">
            <a:avLst/>
          </a:prstGeom>
          <a:ln w="444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8945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a:p>
            <a:pPr marL="355600"/>
            <a:endParaRPr lang="fr-FR" sz="2400" b="1" dirty="0">
              <a:solidFill>
                <a:srgbClr val="5C5C2C"/>
              </a:solidFill>
              <a:latin typeface="+mn-lt"/>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7" y="1810512"/>
            <a:ext cx="11101197" cy="4262514"/>
          </a:xfrm>
          <a:prstGeom prst="rect">
            <a:avLst/>
          </a:prstGeom>
          <a:noFill/>
        </p:spPr>
        <p:txBody>
          <a:bodyPr wrap="square" rtlCol="0">
            <a:spAutoFit/>
          </a:bodyPr>
          <a:lstStyle/>
          <a:p>
            <a:pPr>
              <a:lnSpc>
                <a:spcPct val="107000"/>
              </a:lnSpc>
              <a:spcAft>
                <a:spcPts val="800"/>
              </a:spcAf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Tabagisme et santé mentale : </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abagisme et dépendance nicotinique ont une haute prévalence chez tous les patients ayant un trouble psychique.</a:t>
            </a:r>
            <a:endPar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lus de rechute et de dépression </a:t>
            </a:r>
          </a:p>
          <a:p>
            <a:pPr marL="742950" lvl="1" indent="-285750">
              <a:lnSpc>
                <a:spcPct val="107000"/>
              </a:lnSpc>
              <a:spcAft>
                <a:spcPts val="800"/>
              </a:spcAft>
              <a:buFont typeface="Wingdings" panose="05000000000000000000" pitchFamily="2" charset="2"/>
              <a:buChar char="ü"/>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Taux d’abstinence plus bas </a:t>
            </a:r>
          </a:p>
          <a:p>
            <a:pPr>
              <a:lnSpc>
                <a:spcPct val="107000"/>
              </a:lnSpc>
              <a:spcAft>
                <a:spcPts val="800"/>
              </a:spcAft>
            </a:pPr>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Chez les patients avec trouble psychiatrique,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mêmes stratégies de sevrage tabagique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MAIS insister sur :</a:t>
            </a:r>
          </a:p>
          <a:p>
            <a:pPr marL="742950" lvl="1" indent="-285750">
              <a:lnSpc>
                <a:spcPct val="107000"/>
              </a:lnSpc>
              <a:spcAft>
                <a:spcPts val="800"/>
              </a:spcAft>
              <a:buFont typeface="Wingdings" panose="05000000000000000000" pitchFamily="2" charset="2"/>
              <a:buChar char="ü"/>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soutien plus intensif, </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stratégies de prévention de la rechute,</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U</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traitement pharmacologique.</a:t>
            </a:r>
            <a:endPar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857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007905" y="1364993"/>
            <a:ext cx="10787855" cy="923330"/>
          </a:xfrm>
          <a:prstGeom prst="rect">
            <a:avLst/>
          </a:prstGeom>
          <a:noFill/>
        </p:spPr>
        <p:txBody>
          <a:bodyPr wrap="square" rtlCol="0">
            <a:spAutoFit/>
          </a:bodyPr>
          <a:lstStyle/>
          <a:p>
            <a:pPr algn="ct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Respadd propose dans son guide « Tabagisme et santé mentale : ce qu’il faut savoir ce qu’il faut faire », </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actions à entreprendre à l’arrêt du tabac selon certains traitements en cours / page 18</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dirty="0">
                <a:solidFill>
                  <a:srgbClr val="000000"/>
                </a:solidFill>
              </a:rPr>
              <a:t>	</a:t>
            </a:r>
            <a:endParaRPr lang="fr-FR" dirty="0">
              <a:solidFill>
                <a:srgbClr val="000000"/>
              </a:solidFill>
            </a:endParaRPr>
          </a:p>
        </p:txBody>
      </p:sp>
      <p:sp>
        <p:nvSpPr>
          <p:cNvPr id="7" name="ZoneTexte 6">
            <a:extLst>
              <a:ext uri="{FF2B5EF4-FFF2-40B4-BE49-F238E27FC236}">
                <a16:creationId xmlns:a16="http://schemas.microsoft.com/office/drawing/2014/main" id="{F95F8B04-923E-516E-7605-7F2146104AA2}"/>
              </a:ext>
            </a:extLst>
          </p:cNvPr>
          <p:cNvSpPr txBox="1"/>
          <p:nvPr/>
        </p:nvSpPr>
        <p:spPr>
          <a:xfrm>
            <a:off x="1520952" y="2445397"/>
            <a:ext cx="10274808" cy="646331"/>
          </a:xfrm>
          <a:prstGeom prst="rect">
            <a:avLst/>
          </a:prstGeom>
          <a:noFill/>
        </p:spPr>
        <p:txBody>
          <a:bodyPr wrap="square">
            <a:spAutoFit/>
          </a:bodyPr>
          <a:lstStyle/>
          <a:p>
            <a:endParaRPr lang="fr-FR" dirty="0"/>
          </a:p>
          <a:p>
            <a:endParaRPr lang="fr-FR" dirty="0"/>
          </a:p>
        </p:txBody>
      </p:sp>
      <p:pic>
        <p:nvPicPr>
          <p:cNvPr id="2" name="Image 1">
            <a:extLst>
              <a:ext uri="{FF2B5EF4-FFF2-40B4-BE49-F238E27FC236}">
                <a16:creationId xmlns:a16="http://schemas.microsoft.com/office/drawing/2014/main" id="{89D9B4C4-1E4D-6BBC-22CF-88A086F0E8B1}"/>
              </a:ext>
            </a:extLst>
          </p:cNvPr>
          <p:cNvPicPr>
            <a:picLocks noChangeAspect="1"/>
          </p:cNvPicPr>
          <p:nvPr/>
        </p:nvPicPr>
        <p:blipFill>
          <a:blip r:embed="rId2"/>
          <a:stretch>
            <a:fillRect/>
          </a:stretch>
        </p:blipFill>
        <p:spPr>
          <a:xfrm>
            <a:off x="6636343" y="2216811"/>
            <a:ext cx="2647608" cy="3669861"/>
          </a:xfrm>
          <a:prstGeom prst="rect">
            <a:avLst/>
          </a:prstGeom>
        </p:spPr>
      </p:pic>
      <p:sp>
        <p:nvSpPr>
          <p:cNvPr id="6" name="ZoneTexte 5">
            <a:extLst>
              <a:ext uri="{FF2B5EF4-FFF2-40B4-BE49-F238E27FC236}">
                <a16:creationId xmlns:a16="http://schemas.microsoft.com/office/drawing/2014/main" id="{4D27A3B0-DF2B-C561-3DB9-EB078BD06A13}"/>
              </a:ext>
            </a:extLst>
          </p:cNvPr>
          <p:cNvSpPr txBox="1"/>
          <p:nvPr/>
        </p:nvSpPr>
        <p:spPr>
          <a:xfrm>
            <a:off x="1007904" y="5986312"/>
            <a:ext cx="10787855" cy="369332"/>
          </a:xfrm>
          <a:prstGeom prst="rect">
            <a:avLst/>
          </a:prstGeom>
          <a:noFill/>
        </p:spPr>
        <p:txBody>
          <a:bodyPr wrap="square">
            <a:spAutoFit/>
          </a:bodyPr>
          <a:lstStyle/>
          <a:p>
            <a:pPr algn="ctr"/>
            <a:r>
              <a:rPr lang="fr-FR" dirty="0">
                <a:hlinkClick r:id="rId3"/>
              </a:rPr>
              <a:t>https://www.respadd.org/wp-content/uploads/2021/11/BAT-Peau-guide-sante-mentale-reduit-.pdf</a:t>
            </a:r>
            <a:endParaRPr lang="fr-FR" dirty="0"/>
          </a:p>
        </p:txBody>
      </p:sp>
      <p:pic>
        <p:nvPicPr>
          <p:cNvPr id="11" name="Image 10">
            <a:extLst>
              <a:ext uri="{FF2B5EF4-FFF2-40B4-BE49-F238E27FC236}">
                <a16:creationId xmlns:a16="http://schemas.microsoft.com/office/drawing/2014/main" id="{8FABBA6D-423E-F8FB-B667-C0FADAFC7E28}"/>
              </a:ext>
            </a:extLst>
          </p:cNvPr>
          <p:cNvPicPr>
            <a:picLocks noChangeAspect="1"/>
          </p:cNvPicPr>
          <p:nvPr/>
        </p:nvPicPr>
        <p:blipFill>
          <a:blip r:embed="rId4"/>
          <a:stretch>
            <a:fillRect/>
          </a:stretch>
        </p:blipFill>
        <p:spPr>
          <a:xfrm>
            <a:off x="3374135" y="2307373"/>
            <a:ext cx="2552025" cy="3598642"/>
          </a:xfrm>
          <a:prstGeom prst="rect">
            <a:avLst/>
          </a:prstGeom>
        </p:spPr>
      </p:pic>
    </p:spTree>
    <p:extLst>
      <p:ext uri="{BB962C8B-B14F-4D97-AF65-F5344CB8AC3E}">
        <p14:creationId xmlns:p14="http://schemas.microsoft.com/office/powerpoint/2010/main" val="1988242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810512"/>
            <a:ext cx="10771632" cy="4186274"/>
          </a:xfrm>
          <a:prstGeom prst="rect">
            <a:avLst/>
          </a:prstGeom>
          <a:noFill/>
        </p:spPr>
        <p:txBody>
          <a:bodyPr wrap="square" rtlCol="0">
            <a:spAutoFit/>
          </a:bodyPr>
          <a:lstStyle/>
          <a:p>
            <a:pPr>
              <a:spcAft>
                <a:spcPts val="1200"/>
              </a:spcAft>
            </a:pPr>
            <a:r>
              <a:rPr lang="fr-FR" sz="1800" b="1" u="sng" dirty="0">
                <a:effectLst/>
                <a:latin typeface="Calibri" panose="020F0502020204030204" pitchFamily="34" charset="0"/>
                <a:ea typeface="Calibri" panose="020F0502020204030204" pitchFamily="34" charset="0"/>
                <a:cs typeface="Calibri" panose="020F0502020204030204" pitchFamily="34" charset="0"/>
              </a:rPr>
              <a:t>Patients atteints de troubles anxieux ou dépressifs </a:t>
            </a:r>
            <a:r>
              <a:rPr lang="fr-FR" sz="1800" dirty="0">
                <a:effectLst/>
                <a:latin typeface="Calibri" panose="020F0502020204030204" pitchFamily="34" charset="0"/>
                <a:ea typeface="Calibri" panose="020F0502020204030204" pitchFamily="34" charset="0"/>
                <a:cs typeface="Calibri" panose="020F0502020204030204" pitchFamily="34" charset="0"/>
              </a:rPr>
              <a:t>: motivation à l’arrêt semblable à une population sans trouble</a:t>
            </a: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fr-FR" dirty="0">
                <a:solidFill>
                  <a:srgbClr val="000000"/>
                </a:solidFill>
                <a:effectLst/>
                <a:latin typeface="Calibri" panose="020F0502020204030204" pitchFamily="34" charset="0"/>
                <a:ea typeface="Calibri" panose="020F0502020204030204" pitchFamily="34" charset="0"/>
              </a:rPr>
              <a:t>raitement pharmacologique du sevrage tabagique  semblable avec ou sans dépression.</a:t>
            </a:r>
            <a:endParaRPr lang="fr-FR"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rPr>
              <a:t>C</a:t>
            </a:r>
            <a:r>
              <a:rPr lang="fr-FR" dirty="0">
                <a:solidFill>
                  <a:srgbClr val="000000"/>
                </a:solidFill>
                <a:effectLst/>
                <a:latin typeface="Calibri" panose="020F0502020204030204" pitchFamily="34" charset="0"/>
                <a:ea typeface="Calibri" panose="020F0502020204030204" pitchFamily="34" charset="0"/>
              </a:rPr>
              <a:t>ombiner traitement standard de sevrage tabagique </a:t>
            </a:r>
            <a:r>
              <a:rPr lang="fr-FR" b="1" dirty="0">
                <a:solidFill>
                  <a:srgbClr val="000000"/>
                </a:solidFill>
                <a:effectLst/>
                <a:latin typeface="Calibri" panose="020F0502020204030204" pitchFamily="34" charset="0"/>
                <a:ea typeface="Calibri" panose="020F0502020204030204" pitchFamily="34" charset="0"/>
              </a:rPr>
              <a:t>et</a:t>
            </a:r>
            <a:r>
              <a:rPr lang="fr-FR" dirty="0">
                <a:solidFill>
                  <a:srgbClr val="000000"/>
                </a:solidFill>
                <a:effectLst/>
                <a:latin typeface="Calibri" panose="020F0502020204030204" pitchFamily="34" charset="0"/>
                <a:ea typeface="Calibri" panose="020F0502020204030204" pitchFamily="34" charset="0"/>
              </a:rPr>
              <a:t> traitement psychothérapeutique </a:t>
            </a:r>
            <a:r>
              <a:rPr lang="fr-FR" b="1" dirty="0">
                <a:solidFill>
                  <a:srgbClr val="000000"/>
                </a:solidFill>
                <a:effectLst/>
                <a:latin typeface="Calibri" panose="020F0502020204030204" pitchFamily="34" charset="0"/>
                <a:ea typeface="Calibri" panose="020F0502020204030204" pitchFamily="34" charset="0"/>
              </a:rPr>
              <a:t>et</a:t>
            </a:r>
            <a:r>
              <a:rPr lang="fr-FR" dirty="0">
                <a:solidFill>
                  <a:srgbClr val="000000"/>
                </a:solidFill>
                <a:effectLst/>
                <a:latin typeface="Calibri" panose="020F0502020204030204" pitchFamily="34" charset="0"/>
                <a:ea typeface="Calibri" panose="020F0502020204030204" pitchFamily="34" charset="0"/>
              </a:rPr>
              <a:t> pharmacologique de la dépression.</a:t>
            </a: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rPr>
              <a:t>R</a:t>
            </a:r>
            <a:r>
              <a:rPr lang="fr-FR" dirty="0">
                <a:solidFill>
                  <a:srgbClr val="000000"/>
                </a:solidFill>
                <a:effectLst/>
                <a:latin typeface="Calibri" panose="020F0502020204030204" pitchFamily="34" charset="0"/>
                <a:ea typeface="Calibri" panose="020F0502020204030204" pitchFamily="34" charset="0"/>
              </a:rPr>
              <a:t>ecommandation : Accorder la priorité au traitement de la dépression puis considérer l’arrêt du tabac après amélioration.</a:t>
            </a:r>
          </a:p>
          <a:p>
            <a:pPr marL="742950" lvl="1" indent="-285750" algn="just">
              <a:lnSpc>
                <a:spcPct val="115000"/>
              </a:lnSpc>
              <a:spcAft>
                <a:spcPts val="1800"/>
              </a:spcAft>
              <a:buFont typeface="Arial" panose="020B0604020202020204" pitchFamily="34" charset="0"/>
              <a:buChar char="•"/>
            </a:pP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Être attentif à détecter et traiter une éventuelle dépression.</a:t>
            </a:r>
          </a:p>
          <a:p>
            <a:pPr>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&gt;&gt; Test HAD permet d’évaluer l’anxiété et la dépression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F76CA87-2CE8-9E0D-AA77-2A391BBCF37C}"/>
              </a:ext>
            </a:extLst>
          </p:cNvPr>
          <p:cNvSpPr txBox="1"/>
          <p:nvPr/>
        </p:nvSpPr>
        <p:spPr>
          <a:xfrm>
            <a:off x="502023" y="905436"/>
            <a:ext cx="10366001" cy="461665"/>
          </a:xfrm>
          <a:prstGeom prst="rect">
            <a:avLst/>
          </a:prstGeom>
          <a:noFill/>
        </p:spPr>
        <p:txBody>
          <a:bodyPr wrap="square">
            <a:spAutoFit/>
          </a:bodyPr>
          <a:lstStyle/>
          <a:p>
            <a:pPr marL="355600"/>
            <a:r>
              <a:rPr lang="fr-FR" sz="2400" b="1" dirty="0">
                <a:solidFill>
                  <a:srgbClr val="5C5C2C"/>
                </a:solidFill>
                <a:latin typeface="+mn-lt"/>
              </a:rPr>
              <a:t>d) Suivi et adaptation d’un traitement nicotinique de substitution</a:t>
            </a:r>
          </a:p>
        </p:txBody>
      </p:sp>
    </p:spTree>
    <p:extLst>
      <p:ext uri="{BB962C8B-B14F-4D97-AF65-F5344CB8AC3E}">
        <p14:creationId xmlns:p14="http://schemas.microsoft.com/office/powerpoint/2010/main" val="3468471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353312"/>
            <a:ext cx="10771632" cy="369332"/>
          </a:xfrm>
          <a:prstGeom prst="rect">
            <a:avLst/>
          </a:prstGeom>
          <a:noFill/>
        </p:spPr>
        <p:txBody>
          <a:bodyPr wrap="square" rtlCol="0">
            <a:spAutoFit/>
          </a:bodyPr>
          <a:lstStyle/>
          <a:p>
            <a:pPr>
              <a:spcAft>
                <a:spcPts val="800"/>
              </a:spcAf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test HAD permet d’évaluer l’anxiété et la dépression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6410D13A-1377-2EE5-4BFF-75B0FABFB61A}"/>
              </a:ext>
            </a:extLst>
          </p:cNvPr>
          <p:cNvPicPr>
            <a:picLocks noChangeAspect="1"/>
          </p:cNvPicPr>
          <p:nvPr/>
        </p:nvPicPr>
        <p:blipFill>
          <a:blip r:embed="rId2"/>
          <a:stretch>
            <a:fillRect/>
          </a:stretch>
        </p:blipFill>
        <p:spPr>
          <a:xfrm>
            <a:off x="1024127" y="1870315"/>
            <a:ext cx="10815557" cy="4269021"/>
          </a:xfrm>
          <a:prstGeom prst="rect">
            <a:avLst/>
          </a:prstGeom>
        </p:spPr>
      </p:pic>
    </p:spTree>
    <p:extLst>
      <p:ext uri="{BB962C8B-B14F-4D97-AF65-F5344CB8AC3E}">
        <p14:creationId xmlns:p14="http://schemas.microsoft.com/office/powerpoint/2010/main" val="97748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4" name="Image 3">
            <a:extLst>
              <a:ext uri="{FF2B5EF4-FFF2-40B4-BE49-F238E27FC236}">
                <a16:creationId xmlns:a16="http://schemas.microsoft.com/office/drawing/2014/main" id="{45EA1E56-32F8-4497-1AE7-B40465B3B2BA}"/>
              </a:ext>
            </a:extLst>
          </p:cNvPr>
          <p:cNvPicPr>
            <a:picLocks noChangeAspect="1"/>
          </p:cNvPicPr>
          <p:nvPr/>
        </p:nvPicPr>
        <p:blipFill>
          <a:blip r:embed="rId2"/>
          <a:stretch>
            <a:fillRect/>
          </a:stretch>
        </p:blipFill>
        <p:spPr>
          <a:xfrm>
            <a:off x="339447" y="1999643"/>
            <a:ext cx="11724499" cy="3144501"/>
          </a:xfrm>
          <a:prstGeom prst="rect">
            <a:avLst/>
          </a:prstGeom>
        </p:spPr>
      </p:pic>
      <p:sp>
        <p:nvSpPr>
          <p:cNvPr id="2" name="ZoneTexte 1">
            <a:extLst>
              <a:ext uri="{FF2B5EF4-FFF2-40B4-BE49-F238E27FC236}">
                <a16:creationId xmlns:a16="http://schemas.microsoft.com/office/drawing/2014/main" id="{65DB327A-2E38-67C1-7B98-D8E1CECAD61C}"/>
              </a:ext>
            </a:extLst>
          </p:cNvPr>
          <p:cNvSpPr txBox="1"/>
          <p:nvPr/>
        </p:nvSpPr>
        <p:spPr>
          <a:xfrm>
            <a:off x="1024128" y="1353312"/>
            <a:ext cx="10771632" cy="369332"/>
          </a:xfrm>
          <a:prstGeom prst="rect">
            <a:avLst/>
          </a:prstGeom>
          <a:noFill/>
        </p:spPr>
        <p:txBody>
          <a:bodyPr wrap="square" rtlCol="0">
            <a:spAutoFit/>
          </a:bodyPr>
          <a:lstStyle/>
          <a:p>
            <a:pPr>
              <a:spcAft>
                <a:spcPts val="800"/>
              </a:spcAf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test HAD permet d’évaluer l’anxiété et la dépression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775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1" y="1627632"/>
            <a:ext cx="10307193" cy="4763548"/>
          </a:xfrm>
          <a:prstGeom prst="rect">
            <a:avLst/>
          </a:prstGeom>
          <a:noFill/>
        </p:spPr>
        <p:txBody>
          <a:bodyPr wrap="square" rtlCol="0">
            <a:spAutoFit/>
          </a:bodyP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SUIVI ET DUREE DU TRAITEMENT : </a:t>
            </a:r>
            <a:r>
              <a:rPr lang="fr-FR" sz="1800" dirty="0">
                <a:effectLst/>
                <a:latin typeface="Calibri" panose="020F0502020204030204" pitchFamily="34" charset="0"/>
                <a:ea typeface="Calibri" panose="020F0502020204030204" pitchFamily="34" charset="0"/>
                <a:cs typeface="Times New Roman" panose="02020603050405020304" pitchFamily="18" charset="0"/>
              </a:rPr>
              <a:t>recommandations de l’HAS</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uivi hebdomadaire dans un premier temps, puis mensuel pendant les 3 à 6 mois suivants.</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Proposer d</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consultations par téléphone entre les consultations des premières semaines, si besoin.</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ignaler sa disponibilité au patient en cas de besoin aussi bien pendant la période de sevrage qu’au-delà, pour prévenir les risques de rechute.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 Haute Autorité de Santé, Arrêt de la consommation de tabac : du dépistage individuel au maintien de l’abstinence en premier recours, Octobre 2014 (page 22)</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https://www.has-sante.fr/upload/docs/application/pdf/2014-01/recommandations_-_arret_de_la_consommation_de_tabac.pdf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9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2" y="1627632"/>
            <a:ext cx="9884664" cy="3014351"/>
          </a:xfrm>
          <a:prstGeom prst="rect">
            <a:avLst/>
          </a:prstGeom>
          <a:noFill/>
        </p:spPr>
        <p:txBody>
          <a:bodyPr wrap="square" rtlCol="0">
            <a:spAutoFit/>
          </a:bodyPr>
          <a:lstStyle/>
          <a:p>
            <a:pPr marL="285750" indent="-285750">
              <a:lnSpc>
                <a:spcPct val="107000"/>
              </a:lnSpc>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urée du traitement majoritairement de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trois à six mois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sz="1800" b="1" dirty="0">
                <a:effectLst/>
                <a:latin typeface="Calibri" panose="020F0502020204030204" pitchFamily="34" charset="0"/>
                <a:ea typeface="Calibri" panose="020F0502020204030204" pitchFamily="34" charset="0"/>
                <a:cs typeface="Times New Roman" panose="02020603050405020304" pitchFamily="18" charset="0"/>
              </a:rPr>
              <a:t>MAIS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indispensable de s’adapter à chaque personne : pas de durée standard, peut être beaucoup plus prolongée.</a:t>
            </a:r>
          </a:p>
          <a:p>
            <a:pPr marL="285750" indent="-285750">
              <a:lnSpc>
                <a:spcPct val="107000"/>
              </a:lnSpc>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diminution de posologie doit être très progressive, après arrêt total de consommation de tabac.</a:t>
            </a:r>
          </a:p>
          <a:p>
            <a:pPr marL="285750" indent="-285750">
              <a:lnSpc>
                <a:spcPct val="107000"/>
              </a:lnSpc>
              <a:spcAft>
                <a:spcPts val="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U</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tilisation inappropriée des substituts nicotiniques est la cause de beaucoup d’échecs :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olérance majeure à la nicotine nécessitera des posologies très importantes, supérieures à celles prévues et à celles indiquées dans les notices.</a:t>
            </a:r>
          </a:p>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ZoneTexte 3">
            <a:extLst>
              <a:ext uri="{FF2B5EF4-FFF2-40B4-BE49-F238E27FC236}">
                <a16:creationId xmlns:a16="http://schemas.microsoft.com/office/drawing/2014/main" id="{BE006F00-BA36-2744-D778-72F0B38D94C4}"/>
              </a:ext>
            </a:extLst>
          </p:cNvPr>
          <p:cNvSpPr txBox="1"/>
          <p:nvPr/>
        </p:nvSpPr>
        <p:spPr>
          <a:xfrm>
            <a:off x="943897" y="933451"/>
            <a:ext cx="10895678" cy="461665"/>
          </a:xfrm>
          <a:prstGeom prst="rect">
            <a:avLst/>
          </a:prstGeom>
          <a:noFill/>
        </p:spPr>
        <p:txBody>
          <a:bodyPr wrap="square">
            <a:spAutoFit/>
          </a:bodyPr>
          <a:lstStyle/>
          <a:p>
            <a:pPr marL="355600"/>
            <a:r>
              <a:rPr lang="fr-FR" sz="2400" b="1" dirty="0">
                <a:solidFill>
                  <a:srgbClr val="5C5C2C"/>
                </a:solidFill>
              </a:rPr>
              <a:t>d</a:t>
            </a:r>
            <a:r>
              <a:rPr lang="fr-FR" sz="2400" b="1" dirty="0">
                <a:solidFill>
                  <a:srgbClr val="5C5C2C"/>
                </a:solidFill>
                <a:latin typeface="+mn-lt"/>
              </a:rPr>
              <a:t>) Suivi et adaptation d’un traitement nicotinique de substitution </a:t>
            </a:r>
          </a:p>
        </p:txBody>
      </p:sp>
    </p:spTree>
    <p:extLst>
      <p:ext uri="{BB962C8B-B14F-4D97-AF65-F5344CB8AC3E}">
        <p14:creationId xmlns:p14="http://schemas.microsoft.com/office/powerpoint/2010/main" val="1731646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C5C2C"/>
                </a:solidFill>
                <a:latin typeface="Calibri" panose="020F0502020204030204"/>
                <a:ea typeface="+mn-ea"/>
                <a:cs typeface="+mn-cs"/>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1" y="1627632"/>
            <a:ext cx="10230993" cy="2717988"/>
          </a:xfrm>
          <a:prstGeom prst="rect">
            <a:avLst/>
          </a:prstGeom>
          <a:noFill/>
        </p:spPr>
        <p:txBody>
          <a:bodyPr wrap="square" rtlCol="0">
            <a:spAutoFit/>
          </a:bodyPr>
          <a:lstStyle/>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rechute doit être dédramatisée =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étape normale et souvent nécessaire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l’apprentissage de la vie sans tabac.</a:t>
            </a:r>
          </a:p>
          <a:p>
            <a:pPr marL="285750" indent="-285750">
              <a:lnSpc>
                <a:spcPct val="107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Important de valoriser les efforts réalisés et d’analyser les circonstances de la reprise du comportement.</a:t>
            </a:r>
          </a:p>
          <a:p>
            <a:pPr marL="285750" indent="-285750">
              <a:lnSpc>
                <a:spcPct val="107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qualité et la fréquence du suivi améliorent les chances de réussites du sevrage</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ériodicité à définir avec le fumeur.</a:t>
            </a:r>
          </a:p>
          <a:p>
            <a:pPr marL="285750" indent="-285750" algn="just">
              <a:lnSpc>
                <a:spcPct val="107000"/>
              </a:lnSpc>
              <a:spcAft>
                <a:spcPts val="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nombreux soutiens à l’arrêt du tabac seront proposés à la personne pour l’accompagner dans ce changement de comportement.</a:t>
            </a:r>
          </a:p>
        </p:txBody>
      </p:sp>
    </p:spTree>
    <p:extLst>
      <p:ext uri="{BB962C8B-B14F-4D97-AF65-F5344CB8AC3E}">
        <p14:creationId xmlns:p14="http://schemas.microsoft.com/office/powerpoint/2010/main" val="2053505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Calibri" panose="020F0502020204030204"/>
                <a:ea typeface="+mn-ea"/>
                <a:cs typeface="+mn-cs"/>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2" y="1627632"/>
            <a:ext cx="9884664" cy="671915"/>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p:txBody>
      </p:sp>
      <p:grpSp>
        <p:nvGrpSpPr>
          <p:cNvPr id="3" name="Groupe 2">
            <a:extLst>
              <a:ext uri="{FF2B5EF4-FFF2-40B4-BE49-F238E27FC236}">
                <a16:creationId xmlns:a16="http://schemas.microsoft.com/office/drawing/2014/main" id="{0765B5C8-B89C-664C-6FC1-F3FF5C5DD671}"/>
              </a:ext>
            </a:extLst>
          </p:cNvPr>
          <p:cNvGrpSpPr/>
          <p:nvPr/>
        </p:nvGrpSpPr>
        <p:grpSpPr>
          <a:xfrm>
            <a:off x="4700016" y="3509840"/>
            <a:ext cx="7560079" cy="3082984"/>
            <a:chOff x="4743725" y="3509840"/>
            <a:chExt cx="7516370" cy="2984855"/>
          </a:xfrm>
        </p:grpSpPr>
        <p:sp>
          <p:nvSpPr>
            <p:cNvPr id="4" name="Oval 4">
              <a:extLst>
                <a:ext uri="{FF2B5EF4-FFF2-40B4-BE49-F238E27FC236}">
                  <a16:creationId xmlns:a16="http://schemas.microsoft.com/office/drawing/2014/main" id="{BF569BE9-1C93-D896-CBFF-C66A0FA59B2B}"/>
                </a:ext>
              </a:extLst>
            </p:cNvPr>
            <p:cNvSpPr>
              <a:spLocks noChangeArrowheads="1"/>
            </p:cNvSpPr>
            <p:nvPr/>
          </p:nvSpPr>
          <p:spPr bwMode="auto">
            <a:xfrm>
              <a:off x="4787981" y="3509840"/>
              <a:ext cx="7359293" cy="2984855"/>
            </a:xfrm>
            <a:prstGeom prst="ellipse">
              <a:avLst/>
            </a:prstGeom>
            <a:solidFill>
              <a:srgbClr val="626362">
                <a:lumMod val="20000"/>
                <a:lumOff val="80000"/>
              </a:srgbClr>
            </a:solidFill>
            <a:ln w="38100" cap="rnd">
              <a:solidFill>
                <a:srgbClr val="DF5593"/>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dirty="0">
                <a:ln>
                  <a:noFill/>
                </a:ln>
                <a:solidFill>
                  <a:srgbClr val="FF0000"/>
                </a:solidFill>
                <a:effectLst/>
                <a:uLnTx/>
                <a:uFillTx/>
                <a:cs typeface="Arial"/>
              </a:endParaRPr>
            </a:p>
          </p:txBody>
        </p:sp>
        <p:pic>
          <p:nvPicPr>
            <p:cNvPr id="5" name="Picture 5" descr="Silhouette man">
              <a:extLst>
                <a:ext uri="{FF2B5EF4-FFF2-40B4-BE49-F238E27FC236}">
                  <a16:creationId xmlns:a16="http://schemas.microsoft.com/office/drawing/2014/main" id="{354A86A3-345D-41F4-DF1A-28E719D2DC3A}"/>
                </a:ext>
              </a:extLst>
            </p:cNvPr>
            <p:cNvPicPr>
              <a:picLocks noChangeAspect="1" noChangeArrowheads="1"/>
            </p:cNvPicPr>
            <p:nvPr/>
          </p:nvPicPr>
          <p:blipFill>
            <a:blip r:embed="rId2" cstate="email">
              <a:clrChange>
                <a:clrFrom>
                  <a:srgbClr val="A2D4F9"/>
                </a:clrFrom>
                <a:clrTo>
                  <a:srgbClr val="A2D4F9">
                    <a:alpha val="0"/>
                  </a:srgbClr>
                </a:clrTo>
              </a:clrChange>
              <a:duotone>
                <a:prstClr val="black"/>
                <a:srgbClr val="DF5593">
                  <a:tint val="45000"/>
                  <a:satMod val="400000"/>
                </a:srgbClr>
              </a:duotone>
              <a:extLst>
                <a:ext uri="{28A0092B-C50C-407E-A947-70E740481C1C}">
                  <a14:useLocalDpi xmlns:a14="http://schemas.microsoft.com/office/drawing/2010/main" val="0"/>
                </a:ext>
              </a:extLst>
            </a:blip>
            <a:srcRect/>
            <a:stretch>
              <a:fillRect/>
            </a:stretch>
          </p:blipFill>
          <p:spPr bwMode="auto">
            <a:xfrm rot="200933">
              <a:off x="7586578" y="3813025"/>
              <a:ext cx="1122343" cy="252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5B616C49-7429-B015-5BE7-2265EB12D803}"/>
                </a:ext>
              </a:extLst>
            </p:cNvPr>
            <p:cNvSpPr>
              <a:spLocks noChangeShapeType="1"/>
            </p:cNvSpPr>
            <p:nvPr/>
          </p:nvSpPr>
          <p:spPr bwMode="auto">
            <a:xfrm>
              <a:off x="7302495" y="5233982"/>
              <a:ext cx="543714" cy="0"/>
            </a:xfrm>
            <a:prstGeom prst="line">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00000"/>
                </a:solidFill>
                <a:effectLst/>
                <a:uLnTx/>
                <a:uFillTx/>
                <a:latin typeface="Arial"/>
                <a:cs typeface="Arial"/>
              </a:endParaRPr>
            </a:p>
          </p:txBody>
        </p:sp>
        <p:sp>
          <p:nvSpPr>
            <p:cNvPr id="7" name="Text Box 9">
              <a:extLst>
                <a:ext uri="{FF2B5EF4-FFF2-40B4-BE49-F238E27FC236}">
                  <a16:creationId xmlns:a16="http://schemas.microsoft.com/office/drawing/2014/main" id="{50453DB0-E17A-FC7A-37E9-068DA76C9F05}"/>
                </a:ext>
              </a:extLst>
            </p:cNvPr>
            <p:cNvSpPr txBox="1">
              <a:spLocks noChangeArrowheads="1"/>
            </p:cNvSpPr>
            <p:nvPr/>
          </p:nvSpPr>
          <p:spPr bwMode="auto">
            <a:xfrm>
              <a:off x="6545952" y="5621256"/>
              <a:ext cx="1090752" cy="30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900" b="1" i="0" u="none" strike="noStrike" kern="0" cap="none" spc="0" normalizeH="0" baseline="0" noProof="0">
                <a:ln>
                  <a:noFill/>
                </a:ln>
                <a:solidFill>
                  <a:srgbClr val="CC0099"/>
                </a:solidFill>
                <a:effectLst/>
                <a:uLnTx/>
                <a:uFillTx/>
                <a:latin typeface="Verdana" pitchFamily="34" charset="0"/>
                <a:cs typeface="Arial" pitchFamily="34" charset="0"/>
              </a:endParaRPr>
            </a:p>
          </p:txBody>
        </p:sp>
        <p:sp>
          <p:nvSpPr>
            <p:cNvPr id="10" name="Freeform 10">
              <a:extLst>
                <a:ext uri="{FF2B5EF4-FFF2-40B4-BE49-F238E27FC236}">
                  <a16:creationId xmlns:a16="http://schemas.microsoft.com/office/drawing/2014/main" id="{CAEAB4A1-B38E-9655-CF79-472E4F77752E}"/>
                </a:ext>
              </a:extLst>
            </p:cNvPr>
            <p:cNvSpPr>
              <a:spLocks/>
            </p:cNvSpPr>
            <p:nvPr/>
          </p:nvSpPr>
          <p:spPr bwMode="auto">
            <a:xfrm>
              <a:off x="8057376" y="3888719"/>
              <a:ext cx="1873899" cy="2474157"/>
            </a:xfrm>
            <a:custGeom>
              <a:avLst/>
              <a:gdLst>
                <a:gd name="T0" fmla="*/ 983 w 1566"/>
                <a:gd name="T1" fmla="*/ 0 h 2318"/>
                <a:gd name="T2" fmla="*/ 1566 w 1566"/>
                <a:gd name="T3" fmla="*/ 1047 h 2318"/>
                <a:gd name="T4" fmla="*/ 966 w 1566"/>
                <a:gd name="T5" fmla="*/ 2318 h 2318"/>
                <a:gd name="T6" fmla="*/ 0 w 1566"/>
                <a:gd name="T7" fmla="*/ 276 h 2318"/>
                <a:gd name="T8" fmla="*/ 978 w 1566"/>
                <a:gd name="T9" fmla="*/ 4 h 2318"/>
              </a:gdLst>
              <a:ahLst/>
              <a:cxnLst>
                <a:cxn ang="0">
                  <a:pos x="T0" y="T1"/>
                </a:cxn>
                <a:cxn ang="0">
                  <a:pos x="T2" y="T3"/>
                </a:cxn>
                <a:cxn ang="0">
                  <a:pos x="T4" y="T5"/>
                </a:cxn>
                <a:cxn ang="0">
                  <a:pos x="T6" y="T7"/>
                </a:cxn>
                <a:cxn ang="0">
                  <a:pos x="T8" y="T9"/>
                </a:cxn>
              </a:cxnLst>
              <a:rect l="0" t="0" r="r" b="b"/>
              <a:pathLst>
                <a:path w="1566" h="2318">
                  <a:moveTo>
                    <a:pt x="983" y="0"/>
                  </a:moveTo>
                  <a:cubicBezTo>
                    <a:pt x="1221" y="132"/>
                    <a:pt x="1538" y="621"/>
                    <a:pt x="1566" y="1047"/>
                  </a:cubicBezTo>
                  <a:cubicBezTo>
                    <a:pt x="1561" y="1589"/>
                    <a:pt x="1329" y="2021"/>
                    <a:pt x="966" y="2318"/>
                  </a:cubicBezTo>
                  <a:cubicBezTo>
                    <a:pt x="497" y="1261"/>
                    <a:pt x="0" y="276"/>
                    <a:pt x="0" y="276"/>
                  </a:cubicBezTo>
                  <a:lnTo>
                    <a:pt x="978" y="4"/>
                  </a:lnTo>
                </a:path>
              </a:pathLst>
            </a:cu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00000"/>
                </a:solidFill>
                <a:effectLst/>
                <a:uLnTx/>
                <a:uFillTx/>
                <a:latin typeface="Arial"/>
                <a:cs typeface="Arial"/>
              </a:endParaRPr>
            </a:p>
          </p:txBody>
        </p:sp>
        <p:sp>
          <p:nvSpPr>
            <p:cNvPr id="11" name="Text Box 11">
              <a:extLst>
                <a:ext uri="{FF2B5EF4-FFF2-40B4-BE49-F238E27FC236}">
                  <a16:creationId xmlns:a16="http://schemas.microsoft.com/office/drawing/2014/main" id="{4D520C50-1262-2AA8-D9E1-6A21D41D7D35}"/>
                </a:ext>
              </a:extLst>
            </p:cNvPr>
            <p:cNvSpPr txBox="1">
              <a:spLocks noChangeArrowheads="1"/>
            </p:cNvSpPr>
            <p:nvPr/>
          </p:nvSpPr>
          <p:spPr bwMode="auto">
            <a:xfrm>
              <a:off x="7270903" y="3866767"/>
              <a:ext cx="192877" cy="264977"/>
            </a:xfrm>
            <a:prstGeom prst="rect">
              <a:avLst/>
            </a:prstGeom>
            <a:noFill/>
            <a:ln>
              <a:noFill/>
            </a:ln>
            <a:effectLst>
              <a:outerShdw dist="17961" dir="2700000" algn="ctr" rotWithShape="0">
                <a:srgbClr val="FFFFFF"/>
              </a:outerShdw>
            </a:effectLst>
          </p:spPr>
          <p:txBody>
            <a:bodyPr wrap="none">
              <a:spAutoFit/>
            </a:bodyPr>
            <a:lstStyle/>
            <a:p>
              <a:pPr marL="0" marR="0" lvl="0" indent="0" algn="ctr" defTabSz="914400" eaLnBrk="0" fontAlgn="auto" latinLnBrk="0" hangingPunct="0">
                <a:lnSpc>
                  <a:spcPct val="95000"/>
                </a:lnSpc>
                <a:spcBef>
                  <a:spcPts val="0"/>
                </a:spcBef>
                <a:spcAft>
                  <a:spcPts val="0"/>
                </a:spcAft>
                <a:buClrTx/>
                <a:buSzTx/>
                <a:buFontTx/>
                <a:buNone/>
                <a:tabLst/>
                <a:defRPr/>
              </a:pPr>
              <a:endParaRPr kumimoji="0" lang="fr-FR" sz="1200" b="1" i="1" u="none" strike="noStrike" kern="0" cap="none" spc="0" normalizeH="0" baseline="0" noProof="0">
                <a:ln>
                  <a:noFill/>
                </a:ln>
                <a:solidFill>
                  <a:srgbClr val="000000"/>
                </a:solidFill>
                <a:effectLst/>
                <a:uLnTx/>
                <a:uFillTx/>
                <a:latin typeface="Arial Narrow" pitchFamily="34" charset="0"/>
                <a:cs typeface="Arial"/>
              </a:endParaRPr>
            </a:p>
          </p:txBody>
        </p:sp>
        <p:sp>
          <p:nvSpPr>
            <p:cNvPr id="12" name="Text Box 12">
              <a:extLst>
                <a:ext uri="{FF2B5EF4-FFF2-40B4-BE49-F238E27FC236}">
                  <a16:creationId xmlns:a16="http://schemas.microsoft.com/office/drawing/2014/main" id="{EFBB0464-64AD-4D44-9070-715CFE34D292}"/>
                </a:ext>
              </a:extLst>
            </p:cNvPr>
            <p:cNvSpPr txBox="1">
              <a:spLocks noChangeArrowheads="1"/>
            </p:cNvSpPr>
            <p:nvPr/>
          </p:nvSpPr>
          <p:spPr bwMode="auto">
            <a:xfrm>
              <a:off x="5423061" y="5406064"/>
              <a:ext cx="2129054"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Agitation ou impatience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a:p>
              <a:pPr marL="0" marR="0" lvl="0" indent="0" algn="ctr" defTabSz="914400" eaLnBrk="0" fontAlgn="base" latinLnBrk="0" hangingPunct="0">
                <a:lnSpc>
                  <a:spcPct val="95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0000"/>
                </a:solidFill>
                <a:effectLst/>
                <a:uLnTx/>
                <a:uFillTx/>
                <a:latin typeface="Calibri" panose="020F0502020204030204"/>
                <a:cs typeface="Arial" pitchFamily="34" charset="0"/>
              </a:endParaRPr>
            </a:p>
          </p:txBody>
        </p:sp>
        <p:sp>
          <p:nvSpPr>
            <p:cNvPr id="13" name="Text Box 13">
              <a:extLst>
                <a:ext uri="{FF2B5EF4-FFF2-40B4-BE49-F238E27FC236}">
                  <a16:creationId xmlns:a16="http://schemas.microsoft.com/office/drawing/2014/main" id="{F4FEBF08-C2B2-A92E-B5A5-9DD0DB5E5176}"/>
                </a:ext>
              </a:extLst>
            </p:cNvPr>
            <p:cNvSpPr txBox="1">
              <a:spLocks noChangeArrowheads="1"/>
            </p:cNvSpPr>
            <p:nvPr/>
          </p:nvSpPr>
          <p:spPr bwMode="auto">
            <a:xfrm>
              <a:off x="8317146" y="4508595"/>
              <a:ext cx="3636307"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Augmentation de l’appétit  ou du poids</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(&gt; 10 semaines)</a:t>
              </a:r>
            </a:p>
            <a:p>
              <a:pPr marL="0" marR="0" lvl="0" indent="0" algn="ctr" defTabSz="914400" eaLnBrk="0" fontAlgn="base" latinLnBrk="0" hangingPunct="0">
                <a:lnSpc>
                  <a:spcPct val="95000"/>
                </a:lnSpc>
                <a:spcBef>
                  <a:spcPct val="0"/>
                </a:spcBef>
                <a:spcAft>
                  <a:spcPct val="0"/>
                </a:spcAft>
                <a:buClrTx/>
                <a:buSzTx/>
                <a:buFontTx/>
                <a:buNone/>
                <a:tabLst/>
                <a:defRPr/>
              </a:pPr>
              <a:endParaRPr kumimoji="0" lang="en-US" sz="1400" b="1" i="1" u="none" strike="noStrike" kern="0" cap="none" spc="0" normalizeH="0" baseline="0" noProof="0" dirty="0">
                <a:ln>
                  <a:noFill/>
                </a:ln>
                <a:solidFill>
                  <a:srgbClr val="FF0000"/>
                </a:solidFill>
                <a:effectLst/>
                <a:uLnTx/>
                <a:uFillTx/>
                <a:latin typeface="Calibri" panose="020F0502020204030204"/>
                <a:cs typeface="Arial" pitchFamily="34" charset="0"/>
              </a:endParaRPr>
            </a:p>
          </p:txBody>
        </p:sp>
        <p:sp>
          <p:nvSpPr>
            <p:cNvPr id="14" name="Text Box 15">
              <a:extLst>
                <a:ext uri="{FF2B5EF4-FFF2-40B4-BE49-F238E27FC236}">
                  <a16:creationId xmlns:a16="http://schemas.microsoft.com/office/drawing/2014/main" id="{A1447392-BA65-3749-8FDD-012CB952F083}"/>
                </a:ext>
              </a:extLst>
            </p:cNvPr>
            <p:cNvSpPr txBox="1">
              <a:spLocks noChangeArrowheads="1"/>
            </p:cNvSpPr>
            <p:nvPr/>
          </p:nvSpPr>
          <p:spPr bwMode="auto">
            <a:xfrm>
              <a:off x="9129838" y="4910993"/>
              <a:ext cx="194539" cy="2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endParaRPr kumimoji="0" lang="fr-FR" sz="1200" b="1" i="1" u="none" strike="noStrike" kern="0" cap="none" spc="0" normalizeH="0" baseline="0" noProof="0">
                <a:ln>
                  <a:noFill/>
                </a:ln>
                <a:solidFill>
                  <a:srgbClr val="CC0099"/>
                </a:solidFill>
                <a:effectLst/>
                <a:uLnTx/>
                <a:uFillTx/>
                <a:latin typeface="Arial Narrow" pitchFamily="34" charset="0"/>
                <a:cs typeface="Arial" pitchFamily="34" charset="0"/>
              </a:endParaRPr>
            </a:p>
          </p:txBody>
        </p:sp>
        <p:sp>
          <p:nvSpPr>
            <p:cNvPr id="15" name="Text Box 16">
              <a:extLst>
                <a:ext uri="{FF2B5EF4-FFF2-40B4-BE49-F238E27FC236}">
                  <a16:creationId xmlns:a16="http://schemas.microsoft.com/office/drawing/2014/main" id="{5F9DA657-0CED-C465-2285-03AF8D776CD1}"/>
                </a:ext>
              </a:extLst>
            </p:cNvPr>
            <p:cNvSpPr txBox="1">
              <a:spLocks noChangeArrowheads="1"/>
            </p:cNvSpPr>
            <p:nvPr/>
          </p:nvSpPr>
          <p:spPr bwMode="auto">
            <a:xfrm>
              <a:off x="7788122" y="5141229"/>
              <a:ext cx="4471973"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Arial Narrow" pitchFamily="34" charset="0"/>
                  <a:cs typeface="Arial" pitchFamily="34" charset="0"/>
                </a:rPr>
                <a:t>Humeur dysphorique ou dépressive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Arial Narrow" pitchFamily="34" charset="0"/>
                  <a:cs typeface="Arial" pitchFamily="34" charset="0"/>
                </a:rPr>
                <a:t>(&lt; 4 semaines)</a:t>
              </a:r>
            </a:p>
          </p:txBody>
        </p:sp>
        <p:sp>
          <p:nvSpPr>
            <p:cNvPr id="16" name="Text Box 18">
              <a:extLst>
                <a:ext uri="{FF2B5EF4-FFF2-40B4-BE49-F238E27FC236}">
                  <a16:creationId xmlns:a16="http://schemas.microsoft.com/office/drawing/2014/main" id="{C09A1FE1-BFBD-54A0-1767-3C6A270573F6}"/>
                </a:ext>
              </a:extLst>
            </p:cNvPr>
            <p:cNvSpPr txBox="1">
              <a:spLocks noChangeArrowheads="1"/>
            </p:cNvSpPr>
            <p:nvPr/>
          </p:nvSpPr>
          <p:spPr bwMode="auto">
            <a:xfrm>
              <a:off x="8134243" y="5726305"/>
              <a:ext cx="3512602"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Difficultés de concentration</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p:txBody>
        </p:sp>
        <p:sp>
          <p:nvSpPr>
            <p:cNvPr id="17" name="Text Box 19">
              <a:extLst>
                <a:ext uri="{FF2B5EF4-FFF2-40B4-BE49-F238E27FC236}">
                  <a16:creationId xmlns:a16="http://schemas.microsoft.com/office/drawing/2014/main" id="{B49CE69B-6404-1B4E-DC51-5A08F0DDD690}"/>
                </a:ext>
              </a:extLst>
            </p:cNvPr>
            <p:cNvSpPr txBox="1">
              <a:spLocks noChangeArrowheads="1"/>
            </p:cNvSpPr>
            <p:nvPr/>
          </p:nvSpPr>
          <p:spPr bwMode="auto">
            <a:xfrm>
              <a:off x="9129838" y="3857563"/>
              <a:ext cx="1316648"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Insomnie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p:txBody>
        </p:sp>
        <p:sp>
          <p:nvSpPr>
            <p:cNvPr id="18" name="Text Box 20">
              <a:extLst>
                <a:ext uri="{FF2B5EF4-FFF2-40B4-BE49-F238E27FC236}">
                  <a16:creationId xmlns:a16="http://schemas.microsoft.com/office/drawing/2014/main" id="{3A75A3AA-5577-F4E4-B13A-56F851C0EF18}"/>
                </a:ext>
              </a:extLst>
            </p:cNvPr>
            <p:cNvSpPr txBox="1">
              <a:spLocks noChangeArrowheads="1"/>
            </p:cNvSpPr>
            <p:nvPr/>
          </p:nvSpPr>
          <p:spPr bwMode="auto">
            <a:xfrm>
              <a:off x="4743725" y="3960262"/>
              <a:ext cx="3808660"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Envie impérieuse de fumer</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(&gt; 10 semaines)</a:t>
              </a:r>
            </a:p>
          </p:txBody>
        </p:sp>
      </p:grpSp>
      <p:sp>
        <p:nvSpPr>
          <p:cNvPr id="20" name="ZoneTexte 19">
            <a:extLst>
              <a:ext uri="{FF2B5EF4-FFF2-40B4-BE49-F238E27FC236}">
                <a16:creationId xmlns:a16="http://schemas.microsoft.com/office/drawing/2014/main" id="{CD5F4970-7EFF-91BB-AA73-EAD32492D35E}"/>
              </a:ext>
            </a:extLst>
          </p:cNvPr>
          <p:cNvSpPr txBox="1"/>
          <p:nvPr/>
        </p:nvSpPr>
        <p:spPr>
          <a:xfrm>
            <a:off x="1399032" y="3888719"/>
            <a:ext cx="3522066" cy="2215991"/>
          </a:xfrm>
          <a:prstGeom prst="rect">
            <a:avLst/>
          </a:prstGeom>
          <a:noFill/>
        </p:spPr>
        <p:txBody>
          <a:bodyPr wrap="square">
            <a:spAutoFit/>
          </a:bodyPr>
          <a:lstStyle/>
          <a:p>
            <a:pPr marL="198438" lvl="1" indent="-198438">
              <a:spcAft>
                <a:spcPts val="1800"/>
              </a:spcAft>
              <a:buFont typeface="Arial" panose="020B0604020202020204" pitchFamily="34" charset="0"/>
              <a:buChar char="•"/>
            </a:pPr>
            <a:r>
              <a:rPr lang="fr-FR" sz="1800" i="1" dirty="0">
                <a:solidFill>
                  <a:srgbClr val="000000"/>
                </a:solidFill>
              </a:rPr>
              <a:t>Dépression (risque au sevrage)</a:t>
            </a:r>
          </a:p>
          <a:p>
            <a:pPr marL="198438" lvl="1" indent="-198438">
              <a:spcAft>
                <a:spcPts val="1800"/>
              </a:spcAft>
              <a:buFont typeface="Arial" panose="020B0604020202020204" pitchFamily="34" charset="0"/>
              <a:buChar char="•"/>
            </a:pPr>
            <a:r>
              <a:rPr lang="fr-FR" sz="1800" i="1" dirty="0">
                <a:solidFill>
                  <a:srgbClr val="000000"/>
                </a:solidFill>
              </a:rPr>
              <a:t>Troubles anxieux (Intérêt de l’échelle HAD, reproductible pour évaluer anxiété et dépression)</a:t>
            </a:r>
          </a:p>
          <a:p>
            <a:pPr marL="198438" lvl="1" indent="-198438">
              <a:spcAft>
                <a:spcPts val="1800"/>
              </a:spcAft>
              <a:buFont typeface="Arial" panose="020B0604020202020204" pitchFamily="34" charset="0"/>
              <a:buChar char="•"/>
            </a:pPr>
            <a:r>
              <a:rPr lang="fr-FR" sz="1800" i="1" dirty="0">
                <a:solidFill>
                  <a:srgbClr val="000000"/>
                </a:solidFill>
              </a:rPr>
              <a:t>Alcoolodépendance et autres Addictions (80 - 100%)</a:t>
            </a:r>
          </a:p>
        </p:txBody>
      </p:sp>
      <p:sp>
        <p:nvSpPr>
          <p:cNvPr id="21" name="ZoneTexte 20">
            <a:extLst>
              <a:ext uri="{FF2B5EF4-FFF2-40B4-BE49-F238E27FC236}">
                <a16:creationId xmlns:a16="http://schemas.microsoft.com/office/drawing/2014/main" id="{93B64111-51B8-52A7-41A0-C487B640DC18}"/>
              </a:ext>
            </a:extLst>
          </p:cNvPr>
          <p:cNvSpPr txBox="1"/>
          <p:nvPr/>
        </p:nvSpPr>
        <p:spPr>
          <a:xfrm>
            <a:off x="1399032" y="2528279"/>
            <a:ext cx="6895185" cy="369332"/>
          </a:xfrm>
          <a:prstGeom prst="rect">
            <a:avLst/>
          </a:prstGeom>
          <a:noFill/>
        </p:spPr>
        <p:txBody>
          <a:bodyPr wrap="square" rtlCol="0">
            <a:spAutoFit/>
          </a:bodyPr>
          <a:lstStyle/>
          <a:p>
            <a:r>
              <a:rPr lang="fr-FR" i="1" dirty="0"/>
              <a:t>Attention particulière aux comorbidités psychiatriques</a:t>
            </a:r>
          </a:p>
        </p:txBody>
      </p:sp>
      <p:sp>
        <p:nvSpPr>
          <p:cNvPr id="22" name="ZoneTexte 21">
            <a:extLst>
              <a:ext uri="{FF2B5EF4-FFF2-40B4-BE49-F238E27FC236}">
                <a16:creationId xmlns:a16="http://schemas.microsoft.com/office/drawing/2014/main" id="{579C89A8-ECFF-07CC-F6EE-DF476092F833}"/>
              </a:ext>
            </a:extLst>
          </p:cNvPr>
          <p:cNvSpPr txBox="1"/>
          <p:nvPr/>
        </p:nvSpPr>
        <p:spPr>
          <a:xfrm>
            <a:off x="4622270" y="2817766"/>
            <a:ext cx="7402089" cy="646331"/>
          </a:xfrm>
          <a:prstGeom prst="rect">
            <a:avLst/>
          </a:prstGeom>
          <a:noFill/>
        </p:spPr>
        <p:txBody>
          <a:bodyPr wrap="square" rtlCol="0">
            <a:spAutoFit/>
          </a:bodyPr>
          <a:lstStyle/>
          <a:p>
            <a:pPr algn="ctr"/>
            <a:r>
              <a:rPr lang="fr-FR" sz="1800" b="1" dirty="0"/>
              <a:t>Signes de manque si consommation ou substitution nicotinique insuffisante dans une démarche d’arrêt</a:t>
            </a:r>
            <a:r>
              <a:rPr lang="fr-FR" sz="1800" b="1" dirty="0">
                <a:solidFill>
                  <a:schemeClr val="accent3"/>
                </a:solidFill>
              </a:rPr>
              <a:t>.</a:t>
            </a:r>
          </a:p>
        </p:txBody>
      </p:sp>
    </p:spTree>
    <p:extLst>
      <p:ext uri="{BB962C8B-B14F-4D97-AF65-F5344CB8AC3E}">
        <p14:creationId xmlns:p14="http://schemas.microsoft.com/office/powerpoint/2010/main" val="2456654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62456" y="1364994"/>
            <a:ext cx="9921240" cy="1070871"/>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a:p>
            <a:pPr algn="ct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EVALUER A COURT TERME – AUTONOMISER LE PATIENT – PAS DE CONTRE-INDICATION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5B17111F-6F27-033C-02E6-1AB50993E26A}"/>
              </a:ext>
            </a:extLst>
          </p:cNvPr>
          <p:cNvGraphicFramePr>
            <a:graphicFrameLocks noGrp="1"/>
          </p:cNvGraphicFramePr>
          <p:nvPr>
            <p:extLst>
              <p:ext uri="{D42A27DB-BD31-4B8C-83A1-F6EECF244321}">
                <p14:modId xmlns:p14="http://schemas.microsoft.com/office/powerpoint/2010/main" val="36011016"/>
              </p:ext>
            </p:extLst>
          </p:nvPr>
        </p:nvGraphicFramePr>
        <p:xfrm>
          <a:off x="3021012" y="2516011"/>
          <a:ext cx="7498080" cy="3787740"/>
        </p:xfrm>
        <a:graphic>
          <a:graphicData uri="http://schemas.openxmlformats.org/drawingml/2006/table">
            <a:tbl>
              <a:tblPr firstRow="1" firstCol="1" bandRow="1"/>
              <a:tblGrid>
                <a:gridCol w="3520440">
                  <a:extLst>
                    <a:ext uri="{9D8B030D-6E8A-4147-A177-3AD203B41FA5}">
                      <a16:colId xmlns:a16="http://schemas.microsoft.com/office/drawing/2014/main" val="3428588527"/>
                    </a:ext>
                  </a:extLst>
                </a:gridCol>
                <a:gridCol w="3977640">
                  <a:extLst>
                    <a:ext uri="{9D8B030D-6E8A-4147-A177-3AD203B41FA5}">
                      <a16:colId xmlns:a16="http://schemas.microsoft.com/office/drawing/2014/main" val="2702449768"/>
                    </a:ext>
                  </a:extLst>
                </a:gridCol>
              </a:tblGrid>
              <a:tr h="3236051">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le dosage est trop faible</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patient connaîtra certains malaises physiques liés au sevrage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symptômes de sous dosage = symptômes de manque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Irritabilité, dysphorie, agitation, anxiété, insomnies, maux de tête, difficulté à se concentrer et fortes envies de fumer (</a:t>
                      </a:r>
                      <a:r>
                        <a:rPr lang="fr-FR"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craving</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en revanche, le dosage est trop élevé</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patient éprouvera des désagréments :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symptômes de surdosage nicotinique : Sécheresse buccale, nausées, étourdissements, crampes et palpitations…ces symptômes inconfortables sont cependant sans gravité.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61510"/>
                  </a:ext>
                </a:extLst>
              </a:tr>
              <a:tr h="522824">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Augmenter la dose de nicotine à délivrer (patch ET +/- SNO)</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Expliquer et diminuer la dose de nicotine délivrée (patch ou SNO)</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56800"/>
                  </a:ext>
                </a:extLst>
              </a:tr>
            </a:tbl>
          </a:graphicData>
        </a:graphic>
      </p:graphicFrame>
      <p:sp>
        <p:nvSpPr>
          <p:cNvPr id="6" name="ZoneTexte 5">
            <a:extLst>
              <a:ext uri="{FF2B5EF4-FFF2-40B4-BE49-F238E27FC236}">
                <a16:creationId xmlns:a16="http://schemas.microsoft.com/office/drawing/2014/main" id="{149CB667-7154-0780-4D08-86A52BBD7460}"/>
              </a:ext>
            </a:extLst>
          </p:cNvPr>
          <p:cNvSpPr txBox="1"/>
          <p:nvPr/>
        </p:nvSpPr>
        <p:spPr>
          <a:xfrm>
            <a:off x="1672908" y="6383897"/>
            <a:ext cx="10519092" cy="292259"/>
          </a:xfrm>
          <a:prstGeom prst="rect">
            <a:avLst/>
          </a:prstGeom>
          <a:noFill/>
        </p:spPr>
        <p:txBody>
          <a:bodyPr wrap="square">
            <a:spAutoFit/>
          </a:bodyPr>
          <a:lstStyle/>
          <a:p>
            <a:pPr algn="just">
              <a:lnSpc>
                <a:spcPct val="115000"/>
              </a:lnSpc>
              <a:spcAft>
                <a:spcPts val="800"/>
              </a:spcAft>
            </a:pPr>
            <a:r>
              <a:rPr lang="fr-FR" sz="1200" dirty="0">
                <a:effectLst/>
                <a:latin typeface="Calibri" panose="020F0502020204030204" pitchFamily="34" charset="0"/>
                <a:ea typeface="Calibri" panose="020F0502020204030204" pitchFamily="34" charset="0"/>
                <a:cs typeface="Calibri" panose="020F0502020204030204" pitchFamily="34" charset="0"/>
              </a:rPr>
              <a:t>Sources : HAS- Recommandation de bonne pratique mis en ligne le 17 </a:t>
            </a:r>
            <a:r>
              <a:rPr lang="fr-FR" sz="1200" dirty="0" err="1">
                <a:effectLst/>
                <a:latin typeface="Calibri" panose="020F0502020204030204" pitchFamily="34" charset="0"/>
                <a:ea typeface="Calibri" panose="020F0502020204030204" pitchFamily="34" charset="0"/>
                <a:cs typeface="Calibri" panose="020F0502020204030204" pitchFamily="34" charset="0"/>
              </a:rPr>
              <a:t>nov</a:t>
            </a:r>
            <a:r>
              <a:rPr lang="fr-FR" sz="1200" dirty="0">
                <a:effectLst/>
                <a:latin typeface="Calibri" panose="020F0502020204030204" pitchFamily="34" charset="0"/>
                <a:ea typeface="Calibri" panose="020F0502020204030204" pitchFamily="34" charset="0"/>
                <a:cs typeface="Calibri" panose="020F0502020204030204" pitchFamily="34" charset="0"/>
              </a:rPr>
              <a:t> 2014 ; Boite à outils de la recommandation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2FD3C804-1C8C-76E2-1016-8E51BF011E8F}"/>
              </a:ext>
            </a:extLst>
          </p:cNvPr>
          <p:cNvSpPr txBox="1"/>
          <p:nvPr/>
        </p:nvSpPr>
        <p:spPr>
          <a:xfrm>
            <a:off x="1047749" y="815974"/>
            <a:ext cx="10411747" cy="461665"/>
          </a:xfrm>
          <a:prstGeom prst="rect">
            <a:avLst/>
          </a:prstGeom>
          <a:noFill/>
        </p:spPr>
        <p:txBody>
          <a:bodyPr wrap="square">
            <a:spAutoFit/>
          </a:body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C5C2C"/>
                </a:solidFill>
                <a:latin typeface="Calibri" panose="020F0502020204030204"/>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p:txBody>
      </p:sp>
    </p:spTree>
    <p:extLst>
      <p:ext uri="{BB962C8B-B14F-4D97-AF65-F5344CB8AC3E}">
        <p14:creationId xmlns:p14="http://schemas.microsoft.com/office/powerpoint/2010/main" val="241610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A7817A-7335-1A4F-F39B-F10A0791E5E6}"/>
              </a:ext>
            </a:extLst>
          </p:cNvPr>
          <p:cNvSpPr txBox="1"/>
          <p:nvPr/>
        </p:nvSpPr>
        <p:spPr>
          <a:xfrm>
            <a:off x="943897" y="2109359"/>
            <a:ext cx="10196051" cy="369332"/>
          </a:xfrm>
          <a:prstGeom prst="rect">
            <a:avLst/>
          </a:prstGeom>
          <a:noFill/>
        </p:spPr>
        <p:txBody>
          <a:bodyPr wrap="square" rtlCol="0">
            <a:spAutoFit/>
          </a:bodyPr>
          <a:lstStyle/>
          <a:p>
            <a:r>
              <a:rPr lang="fr-FR" dirty="0">
                <a:solidFill>
                  <a:srgbClr val="000000"/>
                </a:solidFill>
              </a:rPr>
              <a:t>Objectif : </a:t>
            </a:r>
            <a:r>
              <a:rPr lang="fr-FR" b="1" dirty="0">
                <a:solidFill>
                  <a:srgbClr val="000000"/>
                </a:solidFill>
              </a:rPr>
              <a:t>baisse de 10 % </a:t>
            </a:r>
            <a:r>
              <a:rPr lang="fr-FR" dirty="0">
                <a:solidFill>
                  <a:srgbClr val="000000"/>
                </a:solidFill>
              </a:rPr>
              <a:t>du nombre de fumeurs en 5 ans</a:t>
            </a:r>
          </a:p>
        </p:txBody>
      </p:sp>
      <p:sp>
        <p:nvSpPr>
          <p:cNvPr id="5" name="Titre 1">
            <a:extLst>
              <a:ext uri="{FF2B5EF4-FFF2-40B4-BE49-F238E27FC236}">
                <a16:creationId xmlns:a16="http://schemas.microsoft.com/office/drawing/2014/main" id="{6D00D89A-B3AE-6F32-DD98-A4D130202AC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37DA6E44-6C17-FF13-DC2A-544EC6CFB24B}"/>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1A2B86B1-4AA4-9A0D-8D50-F74092677063}"/>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Programme national de réduction du tabagisme 2014-2019 </a:t>
            </a:r>
          </a:p>
        </p:txBody>
      </p:sp>
      <p:sp>
        <p:nvSpPr>
          <p:cNvPr id="2" name="Hexagone 1">
            <a:extLst>
              <a:ext uri="{FF2B5EF4-FFF2-40B4-BE49-F238E27FC236}">
                <a16:creationId xmlns:a16="http://schemas.microsoft.com/office/drawing/2014/main" id="{BB8C1FB3-0C07-A3E8-B1DA-4AD23D3251A3}"/>
              </a:ext>
            </a:extLst>
          </p:cNvPr>
          <p:cNvSpPr/>
          <p:nvPr/>
        </p:nvSpPr>
        <p:spPr>
          <a:xfrm>
            <a:off x="3205114" y="2788113"/>
            <a:ext cx="2187019" cy="1038916"/>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Protéger les jeunes et éviter l’entrée dans </a:t>
            </a:r>
            <a:br>
              <a:rPr lang="fr-FR" dirty="0"/>
            </a:br>
            <a:r>
              <a:rPr lang="fr-FR" dirty="0"/>
              <a:t>le tabac</a:t>
            </a:r>
          </a:p>
        </p:txBody>
      </p:sp>
      <p:sp>
        <p:nvSpPr>
          <p:cNvPr id="8" name="Hexagone 7">
            <a:extLst>
              <a:ext uri="{FF2B5EF4-FFF2-40B4-BE49-F238E27FC236}">
                <a16:creationId xmlns:a16="http://schemas.microsoft.com/office/drawing/2014/main" id="{FAB11071-6EEE-6128-1F87-BA0FB00B854C}"/>
              </a:ext>
            </a:extLst>
          </p:cNvPr>
          <p:cNvSpPr/>
          <p:nvPr/>
        </p:nvSpPr>
        <p:spPr>
          <a:xfrm>
            <a:off x="5582240" y="2788112"/>
            <a:ext cx="2187019" cy="1038916"/>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Aider les fumeurs </a:t>
            </a:r>
            <a:br>
              <a:rPr lang="fr-FR" dirty="0"/>
            </a:br>
            <a:r>
              <a:rPr lang="fr-FR" dirty="0"/>
              <a:t>à s’arrêter</a:t>
            </a:r>
          </a:p>
        </p:txBody>
      </p:sp>
      <p:sp>
        <p:nvSpPr>
          <p:cNvPr id="9" name="Hexagone 8">
            <a:extLst>
              <a:ext uri="{FF2B5EF4-FFF2-40B4-BE49-F238E27FC236}">
                <a16:creationId xmlns:a16="http://schemas.microsoft.com/office/drawing/2014/main" id="{E727AD69-D5F0-E967-B236-57D9ACD4619C}"/>
              </a:ext>
            </a:extLst>
          </p:cNvPr>
          <p:cNvSpPr/>
          <p:nvPr/>
        </p:nvSpPr>
        <p:spPr>
          <a:xfrm>
            <a:off x="7959366" y="2788112"/>
            <a:ext cx="2187019" cy="1071857"/>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effectLst/>
                <a:latin typeface="Calibri" panose="020F0502020204030204" pitchFamily="34" charset="0"/>
                <a:ea typeface="Calibri" panose="020F0502020204030204" pitchFamily="34" charset="0"/>
                <a:cs typeface="Calibri" panose="020F0502020204030204" pitchFamily="34" charset="0"/>
              </a:rPr>
              <a:t>Agir sur l’économie </a:t>
            </a:r>
            <a:br>
              <a:rPr lang="fr-FR" sz="1800" dirty="0">
                <a:effectLst/>
                <a:latin typeface="Calibri" panose="020F0502020204030204" pitchFamily="34" charset="0"/>
                <a:ea typeface="Calibri" panose="020F0502020204030204" pitchFamily="34" charset="0"/>
                <a:cs typeface="Calibri" panose="020F0502020204030204" pitchFamily="34"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du tabac</a:t>
            </a:r>
            <a:endParaRPr lang="fr-FR" dirty="0"/>
          </a:p>
        </p:txBody>
      </p:sp>
      <p:sp>
        <p:nvSpPr>
          <p:cNvPr id="10" name="ZoneTexte 9">
            <a:extLst>
              <a:ext uri="{FF2B5EF4-FFF2-40B4-BE49-F238E27FC236}">
                <a16:creationId xmlns:a16="http://schemas.microsoft.com/office/drawing/2014/main" id="{C6F8E5F3-2BC2-0754-812B-1173E5505657}"/>
              </a:ext>
            </a:extLst>
          </p:cNvPr>
          <p:cNvSpPr txBox="1"/>
          <p:nvPr/>
        </p:nvSpPr>
        <p:spPr>
          <a:xfrm>
            <a:off x="943897" y="4268297"/>
            <a:ext cx="11094132" cy="1200329"/>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rgbClr val="000000"/>
                </a:solidFill>
              </a:rPr>
              <a:t>Mis en place d’une gouvernance nationale et régionale</a:t>
            </a:r>
          </a:p>
          <a:p>
            <a:pPr marL="285750" indent="-285750">
              <a:buFont typeface="Wingdings" panose="05000000000000000000" pitchFamily="2" charset="2"/>
              <a:buChar char="ü"/>
            </a:pPr>
            <a:r>
              <a:rPr lang="fr-FR" dirty="0">
                <a:solidFill>
                  <a:srgbClr val="000000"/>
                </a:solidFill>
              </a:rPr>
              <a:t>Rénovation du cadre juridique sur le tabac</a:t>
            </a:r>
          </a:p>
          <a:p>
            <a:pPr marL="285750" indent="-285750">
              <a:buFont typeface="Wingdings" panose="05000000000000000000" pitchFamily="2" charset="2"/>
              <a:buChar char="ü"/>
            </a:pPr>
            <a:r>
              <a:rPr lang="fr-FR" dirty="0">
                <a:solidFill>
                  <a:srgbClr val="000000"/>
                </a:solidFill>
              </a:rPr>
              <a:t>Mise en œuvre d’actions emblématiques : paquet neutre, avertissements sanitaires agrandis, droit de prescription des traitements de substitution nicotinique élargi, Moi(s) sans tabac </a:t>
            </a:r>
          </a:p>
        </p:txBody>
      </p:sp>
      <p:sp>
        <p:nvSpPr>
          <p:cNvPr id="11" name="ZoneTexte 10">
            <a:extLst>
              <a:ext uri="{FF2B5EF4-FFF2-40B4-BE49-F238E27FC236}">
                <a16:creationId xmlns:a16="http://schemas.microsoft.com/office/drawing/2014/main" id="{33113A76-2E03-3B44-2263-778F3581C7BD}"/>
              </a:ext>
            </a:extLst>
          </p:cNvPr>
          <p:cNvSpPr txBox="1"/>
          <p:nvPr/>
        </p:nvSpPr>
        <p:spPr>
          <a:xfrm>
            <a:off x="943897" y="3117876"/>
            <a:ext cx="2459180" cy="369332"/>
          </a:xfrm>
          <a:prstGeom prst="rect">
            <a:avLst/>
          </a:prstGeom>
          <a:noFill/>
        </p:spPr>
        <p:txBody>
          <a:bodyPr wrap="square" rtlCol="0">
            <a:spAutoFit/>
          </a:bodyPr>
          <a:lstStyle/>
          <a:p>
            <a:r>
              <a:rPr lang="fr-FR" dirty="0">
                <a:solidFill>
                  <a:srgbClr val="000000"/>
                </a:solidFill>
              </a:rPr>
              <a:t>3 axes d’intervention : </a:t>
            </a:r>
          </a:p>
        </p:txBody>
      </p:sp>
    </p:spTree>
    <p:extLst>
      <p:ext uri="{BB962C8B-B14F-4D97-AF65-F5344CB8AC3E}">
        <p14:creationId xmlns:p14="http://schemas.microsoft.com/office/powerpoint/2010/main" val="82537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e)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23" name="Image 22">
            <a:extLst>
              <a:ext uri="{FF2B5EF4-FFF2-40B4-BE49-F238E27FC236}">
                <a16:creationId xmlns:a16="http://schemas.microsoft.com/office/drawing/2014/main" id="{BFE1640A-0E8C-CEED-B2D6-B4727ABF092A}"/>
              </a:ext>
            </a:extLst>
          </p:cNvPr>
          <p:cNvPicPr>
            <a:picLocks noChangeAspect="1"/>
          </p:cNvPicPr>
          <p:nvPr/>
        </p:nvPicPr>
        <p:blipFill>
          <a:blip r:embed="rId2"/>
          <a:stretch>
            <a:fillRect/>
          </a:stretch>
        </p:blipFill>
        <p:spPr>
          <a:xfrm>
            <a:off x="2560861" y="3158192"/>
            <a:ext cx="7281672" cy="2726318"/>
          </a:xfrm>
          <a:prstGeom prst="rect">
            <a:avLst/>
          </a:prstGeom>
        </p:spPr>
      </p:pic>
      <p:sp>
        <p:nvSpPr>
          <p:cNvPr id="24" name="ZoneTexte 23">
            <a:extLst>
              <a:ext uri="{FF2B5EF4-FFF2-40B4-BE49-F238E27FC236}">
                <a16:creationId xmlns:a16="http://schemas.microsoft.com/office/drawing/2014/main" id="{95F676AC-0620-0F8F-BE2A-E96A49C621ED}"/>
              </a:ext>
            </a:extLst>
          </p:cNvPr>
          <p:cNvSpPr txBox="1"/>
          <p:nvPr/>
        </p:nvSpPr>
        <p:spPr>
          <a:xfrm>
            <a:off x="1129282" y="2490357"/>
            <a:ext cx="10615043" cy="3863558"/>
          </a:xfrm>
          <a:prstGeom prst="rect">
            <a:avLst/>
          </a:prstGeom>
          <a:noFill/>
        </p:spPr>
        <p:txBody>
          <a:bodyPr wrap="square" rtlCol="0">
            <a:spAutoFit/>
          </a:bodyPr>
          <a:lstStyle/>
          <a:p>
            <a:pPr algn="ct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L’éducation thérapeutique du patient fait partie intégrante de la prise en charge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l’arrêt de la consommation du tabac</a:t>
            </a: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HAS / Tabac / 2014, page 31).</a:t>
            </a:r>
          </a:p>
        </p:txBody>
      </p:sp>
      <p:sp>
        <p:nvSpPr>
          <p:cNvPr id="3" name="ZoneTexte 2">
            <a:extLst>
              <a:ext uri="{FF2B5EF4-FFF2-40B4-BE49-F238E27FC236}">
                <a16:creationId xmlns:a16="http://schemas.microsoft.com/office/drawing/2014/main" id="{410BE53D-E722-0390-EAD1-A82DD61F3DCC}"/>
              </a:ext>
            </a:extLst>
          </p:cNvPr>
          <p:cNvSpPr txBox="1"/>
          <p:nvPr/>
        </p:nvSpPr>
        <p:spPr>
          <a:xfrm>
            <a:off x="1362456" y="1364994"/>
            <a:ext cx="9921240" cy="1070871"/>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a:p>
            <a:pPr algn="ct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EVALUER A COURT TERME – AUTONOMISER LE PATIENT – PAS DE CONTRE-INDICATION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506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Règles générales de prescription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E8207041-B526-1D01-750B-07762E581ADB}"/>
              </a:ext>
            </a:extLst>
          </p:cNvPr>
          <p:cNvSpPr txBox="1"/>
          <p:nvPr/>
        </p:nvSpPr>
        <p:spPr>
          <a:xfrm>
            <a:off x="1298448" y="1856232"/>
            <a:ext cx="10161049" cy="3519681"/>
          </a:xfrm>
          <a:prstGeom prst="rect">
            <a:avLst/>
          </a:prstGeom>
          <a:noFill/>
        </p:spPr>
        <p:txBody>
          <a:bodyPr wrap="square" rtlCol="0">
            <a:spAutoFit/>
          </a:bodyPr>
          <a:lstStyle/>
          <a:p>
            <a:pPr marL="285750" indent="-285750" algn="just">
              <a:lnSpc>
                <a:spcPct val="115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prescription de substituts nicotiniques bénéficie aux seuls patients dont l’IDE assure la prise en charge et uniquement pendant la durée de la prescription médicale d’actes infirmiers (sauf indication contraire du médecin).</a:t>
            </a:r>
          </a:p>
          <a:p>
            <a:pPr marL="285750" indent="-285750" algn="just">
              <a:lnSpc>
                <a:spcPct val="115000"/>
              </a:lnSpc>
              <a:spcAft>
                <a:spcPts val="1800"/>
              </a:spcAft>
              <a:buFont typeface="Wingdings" panose="05000000000000000000" pitchFamily="2" charset="2"/>
              <a:buChar char="ü"/>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édigée sur une ordonnance libre, établie en double exemplaire.</a:t>
            </a:r>
          </a:p>
          <a:p>
            <a:pPr marL="285750" indent="-285750" algn="just">
              <a:lnSpc>
                <a:spcPct val="115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L'original est destiné au patient,  le duplicata à sa caisse d'assurance maladie.</a:t>
            </a:r>
          </a:p>
          <a:p>
            <a:pPr marL="285750" indent="-285750" algn="just">
              <a:lnSpc>
                <a:spcPct val="115000"/>
              </a:lnSpc>
              <a:spcAft>
                <a:spcPts val="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L'ordonnance peut être manuscrite ou informatisée.</a:t>
            </a:r>
          </a:p>
          <a:p>
            <a:pPr algn="just">
              <a:lnSpc>
                <a:spcPct val="115000"/>
              </a:lnSpc>
              <a:spcAft>
                <a:spcPts val="800"/>
              </a:spcAft>
            </a:pPr>
            <a:endParaRPr lang="fr-F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291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Règles générales de prescription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E8207041-B526-1D01-750B-07762E581ADB}"/>
              </a:ext>
            </a:extLst>
          </p:cNvPr>
          <p:cNvSpPr txBox="1"/>
          <p:nvPr/>
        </p:nvSpPr>
        <p:spPr>
          <a:xfrm>
            <a:off x="1284191" y="1470880"/>
            <a:ext cx="10069609" cy="5580759"/>
          </a:xfrm>
          <a:prstGeom prst="rect">
            <a:avLst/>
          </a:prstGeom>
          <a:noFill/>
        </p:spPr>
        <p:txBody>
          <a:bodyPr wrap="square" rtlCol="0">
            <a:spAutoFit/>
          </a:bodyPr>
          <a:lstStyle/>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L’ordonnance doit comporter les mentions suivantes de manière lisible :</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L’identification complète de l’IDE : nom, prénom, qualification, numéro d’identification (ordre ou répertoire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Adeli</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L’identifiant de la structure d’activité au titre de laquelle est établie l’ordonnance : numéro assurance maladie personnel si l’IDE exerce en cabinet libéral, ou numéro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Finess</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l’établissement si l’IDE dans ce cadre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L’identification du patient de l’IDE : nom, prénom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date de rédaction de l’ordonnance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dénomination du médicament, dosage, posologie, durée du traitement et nombre d’unité de conditionnement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signature de l’IDE.</a:t>
            </a:r>
          </a:p>
          <a:p>
            <a:pPr algn="just">
              <a:lnSpc>
                <a:spcPct val="115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fr-FR" sz="1800" u="sng" dirty="0">
                <a:solidFill>
                  <a:srgbClr val="1F497D"/>
                </a:solidFill>
                <a:effectLst/>
                <a:latin typeface="Calibri" panose="020F0502020204030204" pitchFamily="34" charset="0"/>
                <a:ea typeface="Calibri" panose="020F0502020204030204" pitchFamily="34" charset="0"/>
                <a:hlinkClick r:id="rId2"/>
              </a:rPr>
              <a:t>https://www.ameli.fr/infirmier/exercice-liberal/prescription-prise-charge/regles-exercice-formalites/prise-en-charge-sevrage-tabagique</a:t>
            </a:r>
            <a:endParaRPr lang="fr-FR" sz="1800" dirty="0">
              <a:effectLst/>
              <a:latin typeface="Calibri" panose="020F0502020204030204" pitchFamily="34" charset="0"/>
              <a:ea typeface="Calibri" panose="020F0502020204030204" pitchFamily="34" charset="0"/>
            </a:endParaRPr>
          </a:p>
          <a:p>
            <a:pPr algn="just">
              <a:lnSpc>
                <a:spcPct val="115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325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f) Modèles d’ordonnances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2" name="Image 1" descr="Une image contenant table&#10;&#10;Description générée automatiquement">
            <a:extLst>
              <a:ext uri="{FF2B5EF4-FFF2-40B4-BE49-F238E27FC236}">
                <a16:creationId xmlns:a16="http://schemas.microsoft.com/office/drawing/2014/main" id="{8A9EAD24-4C1A-9B88-5BA5-1DAA837A4FF1}"/>
              </a:ext>
            </a:extLst>
          </p:cNvPr>
          <p:cNvPicPr>
            <a:picLocks noChangeAspect="1"/>
          </p:cNvPicPr>
          <p:nvPr/>
        </p:nvPicPr>
        <p:blipFill>
          <a:blip r:embed="rId2"/>
          <a:stretch>
            <a:fillRect/>
          </a:stretch>
        </p:blipFill>
        <p:spPr>
          <a:xfrm>
            <a:off x="943897" y="1169511"/>
            <a:ext cx="4752815" cy="5583733"/>
          </a:xfrm>
          <a:prstGeom prst="rect">
            <a:avLst/>
          </a:prstGeom>
        </p:spPr>
      </p:pic>
      <p:pic>
        <p:nvPicPr>
          <p:cNvPr id="3" name="Image 2" descr="Une image contenant table&#10;&#10;Description générée automatiquement">
            <a:extLst>
              <a:ext uri="{FF2B5EF4-FFF2-40B4-BE49-F238E27FC236}">
                <a16:creationId xmlns:a16="http://schemas.microsoft.com/office/drawing/2014/main" id="{6B2F2A0B-B0AA-AE55-1633-9BA8CEDA1413}"/>
              </a:ext>
            </a:extLst>
          </p:cNvPr>
          <p:cNvPicPr>
            <a:picLocks noChangeAspect="1"/>
          </p:cNvPicPr>
          <p:nvPr/>
        </p:nvPicPr>
        <p:blipFill>
          <a:blip r:embed="rId3"/>
          <a:stretch>
            <a:fillRect/>
          </a:stretch>
        </p:blipFill>
        <p:spPr>
          <a:xfrm>
            <a:off x="5897880" y="1321245"/>
            <a:ext cx="3959352" cy="5394559"/>
          </a:xfrm>
          <a:prstGeom prst="rect">
            <a:avLst/>
          </a:prstGeom>
        </p:spPr>
      </p:pic>
      <p:sp>
        <p:nvSpPr>
          <p:cNvPr id="5" name="Zone de texte 6">
            <a:extLst>
              <a:ext uri="{FF2B5EF4-FFF2-40B4-BE49-F238E27FC236}">
                <a16:creationId xmlns:a16="http://schemas.microsoft.com/office/drawing/2014/main" id="{A866E23D-C4C6-031F-47BE-21809C695855}"/>
              </a:ext>
            </a:extLst>
          </p:cNvPr>
          <p:cNvSpPr txBox="1"/>
          <p:nvPr/>
        </p:nvSpPr>
        <p:spPr>
          <a:xfrm>
            <a:off x="10058400" y="3246120"/>
            <a:ext cx="1892808" cy="350712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Premiers gestes en tabacologie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Livret d’aide à la pratique pour les professionnels de santé</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RESPADD</a:t>
            </a:r>
          </a:p>
          <a:p>
            <a:pPr>
              <a:lnSpc>
                <a:spcPct val="107000"/>
              </a:lnSpc>
              <a:spcAft>
                <a:spcPts val="800"/>
              </a:spcAft>
            </a:pP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https://www.respadd.org/wp-content/uploads/2021/09/Bat-Peau-reduit.pdf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36589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f) Modèles d’ordonnances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 de texte 7">
            <a:extLst>
              <a:ext uri="{FF2B5EF4-FFF2-40B4-BE49-F238E27FC236}">
                <a16:creationId xmlns:a16="http://schemas.microsoft.com/office/drawing/2014/main" id="{950968EE-89D7-6CE9-3049-EC44EFA26058}"/>
              </a:ext>
            </a:extLst>
          </p:cNvPr>
          <p:cNvSpPr txBox="1"/>
          <p:nvPr/>
        </p:nvSpPr>
        <p:spPr>
          <a:xfrm>
            <a:off x="9880283" y="917318"/>
            <a:ext cx="2013585" cy="8953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fr-FR"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Modèle de prescription de substitut nicotinique oral utilisé par le service des consultations de tabacologie du CHU de Nantes</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7A9D6866-E2A9-445B-98A8-ED64711A47F9}"/>
              </a:ext>
            </a:extLst>
          </p:cNvPr>
          <p:cNvPicPr>
            <a:picLocks noChangeAspect="1"/>
          </p:cNvPicPr>
          <p:nvPr/>
        </p:nvPicPr>
        <p:blipFill rotWithShape="1">
          <a:blip r:embed="rId2"/>
          <a:srcRect l="50858"/>
          <a:stretch/>
        </p:blipFill>
        <p:spPr>
          <a:xfrm>
            <a:off x="5432743" y="920750"/>
            <a:ext cx="4447540" cy="5572125"/>
          </a:xfrm>
          <a:prstGeom prst="rect">
            <a:avLst/>
          </a:prstGeom>
        </p:spPr>
      </p:pic>
    </p:spTree>
    <p:extLst>
      <p:ext uri="{BB962C8B-B14F-4D97-AF65-F5344CB8AC3E}">
        <p14:creationId xmlns:p14="http://schemas.microsoft.com/office/powerpoint/2010/main" val="80779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g) Modèle de protocoles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2" name="Graphique 33">
            <a:extLst>
              <a:ext uri="{FF2B5EF4-FFF2-40B4-BE49-F238E27FC236}">
                <a16:creationId xmlns:a16="http://schemas.microsoft.com/office/drawing/2014/main" id="{CBE13BD9-55FF-424C-0ACE-9E61861D9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057" y="1169511"/>
            <a:ext cx="3786987" cy="5470525"/>
          </a:xfrm>
          <a:prstGeom prst="rect">
            <a:avLst/>
          </a:prstGeom>
        </p:spPr>
      </p:pic>
      <p:pic>
        <p:nvPicPr>
          <p:cNvPr id="3" name="Image 2">
            <a:extLst>
              <a:ext uri="{FF2B5EF4-FFF2-40B4-BE49-F238E27FC236}">
                <a16:creationId xmlns:a16="http://schemas.microsoft.com/office/drawing/2014/main" id="{441949EA-0D41-CC2F-B4C9-5CF6FE69D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9175" y="983993"/>
            <a:ext cx="3867318" cy="5586828"/>
          </a:xfrm>
          <a:prstGeom prst="rect">
            <a:avLst/>
          </a:prstGeom>
          <a:noFill/>
        </p:spPr>
      </p:pic>
    </p:spTree>
    <p:extLst>
      <p:ext uri="{BB962C8B-B14F-4D97-AF65-F5344CB8AC3E}">
        <p14:creationId xmlns:p14="http://schemas.microsoft.com/office/powerpoint/2010/main" val="3841168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g) Modèle de protocoles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4" name="Image 3" descr="Une image contenant table&#10;&#10;Description générée automatiquement">
            <a:extLst>
              <a:ext uri="{FF2B5EF4-FFF2-40B4-BE49-F238E27FC236}">
                <a16:creationId xmlns:a16="http://schemas.microsoft.com/office/drawing/2014/main" id="{7AE8ED60-394C-87E4-848E-3D3602688181}"/>
              </a:ext>
            </a:extLst>
          </p:cNvPr>
          <p:cNvPicPr>
            <a:picLocks noChangeAspect="1"/>
          </p:cNvPicPr>
          <p:nvPr/>
        </p:nvPicPr>
        <p:blipFill>
          <a:blip r:embed="rId2"/>
          <a:stretch>
            <a:fillRect/>
          </a:stretch>
        </p:blipFill>
        <p:spPr>
          <a:xfrm>
            <a:off x="4695825" y="685715"/>
            <a:ext cx="4771707" cy="6172285"/>
          </a:xfrm>
          <a:prstGeom prst="rect">
            <a:avLst/>
          </a:prstGeom>
        </p:spPr>
      </p:pic>
      <p:sp>
        <p:nvSpPr>
          <p:cNvPr id="6" name="ZoneTexte 5">
            <a:extLst>
              <a:ext uri="{FF2B5EF4-FFF2-40B4-BE49-F238E27FC236}">
                <a16:creationId xmlns:a16="http://schemas.microsoft.com/office/drawing/2014/main" id="{2E869053-BEAC-67C1-DB40-B5DB9B0FD46D}"/>
              </a:ext>
            </a:extLst>
          </p:cNvPr>
          <p:cNvSpPr txBox="1"/>
          <p:nvPr/>
        </p:nvSpPr>
        <p:spPr>
          <a:xfrm>
            <a:off x="647700" y="3105835"/>
            <a:ext cx="3857625" cy="923330"/>
          </a:xfrm>
          <a:prstGeom prst="rect">
            <a:avLst/>
          </a:prstGeom>
          <a:noFill/>
        </p:spPr>
        <p:txBody>
          <a:bodyPr wrap="square">
            <a:spAutoFit/>
          </a:bodyPr>
          <a:lstStyle/>
          <a:p>
            <a:r>
              <a:rPr lang="fr-FR"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Memo substitut nicotiniques ARS Bretagne et Assurance maladie de Bretagne </a:t>
            </a:r>
            <a:endParaRPr lang="fr-FR" dirty="0"/>
          </a:p>
        </p:txBody>
      </p:sp>
    </p:spTree>
    <p:extLst>
      <p:ext uri="{BB962C8B-B14F-4D97-AF65-F5344CB8AC3E}">
        <p14:creationId xmlns:p14="http://schemas.microsoft.com/office/powerpoint/2010/main" val="759372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1920F67E-B81B-788E-4CE3-95AC47DEBB7E}"/>
              </a:ext>
            </a:extLst>
          </p:cNvPr>
          <p:cNvSpPr txBox="1">
            <a:spLocks/>
          </p:cNvSpPr>
          <p:nvPr/>
        </p:nvSpPr>
        <p:spPr>
          <a:xfrm>
            <a:off x="0" y="3090193"/>
            <a:ext cx="12192000" cy="6776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7A2553"/>
                </a:solidFill>
                <a:latin typeface="+mn-lt"/>
              </a:rPr>
              <a:t>CAS PRATIQUES</a:t>
            </a:r>
          </a:p>
        </p:txBody>
      </p:sp>
    </p:spTree>
    <p:extLst>
      <p:ext uri="{BB962C8B-B14F-4D97-AF65-F5344CB8AC3E}">
        <p14:creationId xmlns:p14="http://schemas.microsoft.com/office/powerpoint/2010/main" val="2071948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N°1</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lstStyle/>
          <a:p>
            <a:pPr algn="just">
              <a:lnSpc>
                <a:spcPct val="115000"/>
              </a:lnSpc>
            </a:pPr>
            <a:r>
              <a:rPr lang="fr-FR" sz="1800" kern="1200" dirty="0">
                <a:solidFill>
                  <a:srgbClr val="000000"/>
                </a:solidFill>
                <a:effectLst/>
                <a:latin typeface="Calibri" panose="020F0502020204030204" pitchFamily="34" charset="0"/>
                <a:ea typeface="+mn-ea"/>
              </a:rPr>
              <a:t>M. A 52 ans fume depuis l’âge de 16 ans</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Fume environ 25 cigarettes manufacturées/jour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Fume le matin au réveil</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Souhaite un sevrage complet dès le lendemain</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1800" b="1" kern="1200" dirty="0">
                <a:solidFill>
                  <a:srgbClr val="000000"/>
                </a:solidFill>
                <a:effectLst/>
                <a:latin typeface="Calibri" panose="020F0502020204030204" pitchFamily="34" charset="0"/>
                <a:ea typeface="+mn-ea"/>
              </a:rPr>
              <a:t>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b="1" kern="1200" dirty="0">
                <a:solidFill>
                  <a:srgbClr val="000000"/>
                </a:solidFill>
                <a:effectLst/>
                <a:latin typeface="Calibri" panose="020F0502020204030204" pitchFamily="34" charset="0"/>
                <a:ea typeface="+mn-ea"/>
              </a:rPr>
              <a:t>Qu’allez-vous lui prescrire comme SN pour un sevrage complet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91504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N°1</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fontScale="92500" lnSpcReduction="20000"/>
          </a:bodyPr>
          <a:lstStyle/>
          <a:p>
            <a:pPr marL="0" indent="0" algn="just">
              <a:lnSpc>
                <a:spcPct val="115000"/>
              </a:lnSpc>
              <a:buNone/>
            </a:pPr>
            <a:r>
              <a:rPr lang="fr-FR" sz="1800" b="1" kern="1200" dirty="0">
                <a:solidFill>
                  <a:srgbClr val="000000"/>
                </a:solidFill>
                <a:effectLst/>
                <a:latin typeface="Calibri" panose="020F0502020204030204" pitchFamily="34" charset="0"/>
                <a:ea typeface="+mn-ea"/>
              </a:rPr>
              <a:t> Qu’allez-vous lui prescrire comme SN pour un sevrage complet ?</a:t>
            </a:r>
          </a:p>
          <a:p>
            <a:pPr marL="0" indent="0" algn="just">
              <a:lnSpc>
                <a:spcPct val="115000"/>
              </a:lnSpc>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Proposition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Test de Fagerström simplifié = 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Patch 21 mg / 24h + 7 mg / 24h minimum car Mr fume depuis longtemps et environ 25cig / jour :  à préciser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err="1">
                <a:effectLst/>
                <a:latin typeface="Calibri" panose="020F0502020204030204" pitchFamily="34" charset="0"/>
                <a:ea typeface="Calibri" panose="020F0502020204030204" pitchFamily="34" charset="0"/>
                <a:cs typeface="Calibri" panose="020F0502020204030204" pitchFamily="34" charset="0"/>
              </a:rPr>
              <a:t>cp</a:t>
            </a:r>
            <a:r>
              <a:rPr lang="fr-FR" sz="1800" dirty="0">
                <a:effectLst/>
                <a:latin typeface="Calibri" panose="020F0502020204030204" pitchFamily="34" charset="0"/>
                <a:ea typeface="Calibri" panose="020F0502020204030204" pitchFamily="34" charset="0"/>
                <a:cs typeface="Calibri" panose="020F0502020204030204" pitchFamily="34" charset="0"/>
              </a:rPr>
              <a:t> dosage 1,5 mg minimum ou 2 mg (gomme de 4 mg par ex)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Partir de ses connaissances sur la dépendance physique et ajuster si besoin avec son accord en informant notamment sur les symptômes de sevrage, sur et sous dosage de façon à autonomiser le patient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Surveiller symptômes de sevrage car si présents M. A aura peut-être besoin d’un patch 21 mg / 24h + 14 mg / 24h</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Expliquer les modalités d’usage de SN oraux en fonction de son choix et ses connaissances et des SN transdermiques (conseils d’application, effet indésirables, précautions…)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9544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A7817A-7335-1A4F-F39B-F10A0791E5E6}"/>
              </a:ext>
            </a:extLst>
          </p:cNvPr>
          <p:cNvSpPr txBox="1"/>
          <p:nvPr/>
        </p:nvSpPr>
        <p:spPr>
          <a:xfrm>
            <a:off x="943897" y="2169020"/>
            <a:ext cx="11150693" cy="4216539"/>
          </a:xfrm>
          <a:prstGeom prst="rect">
            <a:avLst/>
          </a:prstGeom>
          <a:noFill/>
        </p:spPr>
        <p:txBody>
          <a:bodyPr wrap="square" rtlCol="0">
            <a:spAutoFit/>
          </a:bodyPr>
          <a:lstStyle/>
          <a:p>
            <a:r>
              <a:rPr lang="fr-FR" dirty="0">
                <a:solidFill>
                  <a:srgbClr val="000000"/>
                </a:solidFill>
                <a:latin typeface="Calibri" panose="020F0502020204030204" pitchFamily="34" charset="0"/>
                <a:ea typeface="Calibri" panose="020F0502020204030204" pitchFamily="34" charset="0"/>
              </a:rPr>
              <a:t>S</a:t>
            </a:r>
            <a:r>
              <a:rPr lang="fr-FR" sz="1800" dirty="0">
                <a:solidFill>
                  <a:srgbClr val="000000"/>
                </a:solidFill>
                <a:effectLst/>
                <a:latin typeface="Calibri" panose="020F0502020204030204" pitchFamily="34" charset="0"/>
                <a:ea typeface="Calibri" panose="020F0502020204030204" pitchFamily="34" charset="0"/>
              </a:rPr>
              <a:t>uite et l’amplification du programme national de réduction du tabagisme 2014-2019</a:t>
            </a:r>
          </a:p>
          <a:p>
            <a:endParaRPr lang="fr-FR" dirty="0">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Focus sur l’axe 2 : </a:t>
            </a:r>
            <a:r>
              <a:rPr lang="fr-FR" sz="1800" b="1" dirty="0">
                <a:solidFill>
                  <a:srgbClr val="000000"/>
                </a:solidFill>
                <a:effectLst/>
                <a:latin typeface="Calibri" panose="020F0502020204030204" pitchFamily="34" charset="0"/>
                <a:ea typeface="Calibri" panose="020F0502020204030204" pitchFamily="34" charset="0"/>
              </a:rPr>
              <a:t>Encourager et accompagner les fumeurs pour aller vers le sevrage », Levier 2.1 : </a:t>
            </a:r>
            <a:br>
              <a:rPr lang="fr-FR" sz="1800" b="1" dirty="0">
                <a:effectLst/>
                <a:latin typeface="Calibri" panose="020F0502020204030204" pitchFamily="34" charset="0"/>
                <a:ea typeface="Calibri" panose="020F0502020204030204" pitchFamily="34" charset="0"/>
              </a:rPr>
            </a:br>
            <a:r>
              <a:rPr lang="fr-FR" sz="1800" b="1" dirty="0">
                <a:effectLst/>
                <a:latin typeface="Calibri" panose="020F0502020204030204" pitchFamily="34" charset="0"/>
                <a:ea typeface="Calibri" panose="020F0502020204030204" pitchFamily="34" charset="0"/>
              </a:rPr>
              <a:t>Améliorer l’accessibilité des traitements et des prises en charge</a:t>
            </a:r>
          </a:p>
          <a:p>
            <a:endParaRPr lang="fr-FR" b="1" dirty="0">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Depuis le 1</a:t>
            </a:r>
            <a:r>
              <a:rPr lang="fr-FR" sz="1800" baseline="30000" dirty="0">
                <a:solidFill>
                  <a:srgbClr val="000000"/>
                </a:solidFill>
                <a:effectLst/>
                <a:latin typeface="Calibri" panose="020F0502020204030204" pitchFamily="34" charset="0"/>
                <a:ea typeface="Calibri" panose="020F0502020204030204" pitchFamily="34" charset="0"/>
              </a:rPr>
              <a:t>er</a:t>
            </a:r>
            <a:r>
              <a:rPr lang="fr-FR" sz="1800" dirty="0">
                <a:solidFill>
                  <a:srgbClr val="000000"/>
                </a:solidFill>
                <a:effectLst/>
                <a:latin typeface="Calibri" panose="020F0502020204030204" pitchFamily="34" charset="0"/>
                <a:ea typeface="Calibri" panose="020F0502020204030204" pitchFamily="34" charset="0"/>
              </a:rPr>
              <a:t> janvier 2019, remboursement des substituts nicotiniques inscrits sur la liste des spécialités pharmaceutiques remboursables aux assurés sociaux à 65 % par l’assurance maladie. </a:t>
            </a:r>
          </a:p>
          <a:p>
            <a:r>
              <a:rPr lang="fr-FR" sz="1800" dirty="0">
                <a:solidFill>
                  <a:srgbClr val="000000"/>
                </a:solidFill>
                <a:effectLst/>
                <a:latin typeface="Calibri" panose="020F0502020204030204" pitchFamily="34" charset="0"/>
                <a:ea typeface="Calibri" panose="020F0502020204030204" pitchFamily="34" charset="0"/>
              </a:rPr>
              <a:t>Le ticket modérateur peut être pris en charge par l’assurance complémentaire santé.</a:t>
            </a:r>
          </a:p>
          <a:p>
            <a:endParaRPr lang="fr-FR" dirty="0">
              <a:solidFill>
                <a:srgbClr val="000000"/>
              </a:solidFill>
              <a:latin typeface="Calibri" panose="020F0502020204030204" pitchFamily="34" charset="0"/>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a:p>
            <a:r>
              <a:rPr lang="fr-F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 site Ameli </a:t>
            </a:r>
            <a:r>
              <a:rPr lang="fr-FR" sz="16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https://www.ameli.fr/loire-atlantique/assure/remboursements/rembourse/medicaments-vaccins-dispositifs-medicaux/prise-charge-substituts-nicotiniques?text=les%20substituts%20nicotiniques%20remboursement</a:t>
            </a:r>
            <a:r>
              <a:rPr lang="fr-FR" sz="1600" i="1" dirty="0">
                <a:effectLst/>
                <a:latin typeface="Calibri" panose="020F0502020204030204" pitchFamily="34"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 </a:t>
            </a:r>
            <a:endParaRPr lang="fr-FR" dirty="0"/>
          </a:p>
        </p:txBody>
      </p:sp>
      <p:sp>
        <p:nvSpPr>
          <p:cNvPr id="5" name="Titre 1">
            <a:extLst>
              <a:ext uri="{FF2B5EF4-FFF2-40B4-BE49-F238E27FC236}">
                <a16:creationId xmlns:a16="http://schemas.microsoft.com/office/drawing/2014/main" id="{41DF5ECA-7DA8-C8E9-D274-D9C9F2E920A4}"/>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E9668DE6-E333-37A0-861A-F673E92169B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44D4366E-FAB9-7EF4-04F8-79B7F15D132D}"/>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Programme national de lutte contre le tabac 2018-2022 </a:t>
            </a:r>
          </a:p>
        </p:txBody>
      </p:sp>
    </p:spTree>
    <p:extLst>
      <p:ext uri="{BB962C8B-B14F-4D97-AF65-F5344CB8AC3E}">
        <p14:creationId xmlns:p14="http://schemas.microsoft.com/office/powerpoint/2010/main" val="34827571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N°2</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lnSpcReduction="10000"/>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Mme C 38 ans fume depuis l’âge de 25 ans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décrit comme « Petite fumeuse »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Depuis de nombreuses années fume deux cigarettes par jour : </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 après le déjeuner et une après le diner</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Lors de repas exceptionnels, peut-être 3 à 5 !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Vous demande de l’aide à arrêter complètement et aimerait utiliser un patch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conseiller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1618156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N°2</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marL="0" indent="0" algn="just">
              <a:lnSpc>
                <a:spcPct val="115000"/>
              </a:lnSpc>
              <a:spcAft>
                <a:spcPts val="800"/>
              </a:spcAft>
              <a:buNone/>
            </a:pPr>
            <a:r>
              <a:rPr lang="fr-FR" sz="1800" b="1" dirty="0">
                <a:effectLst/>
                <a:latin typeface="Calibri" panose="020F0502020204030204" pitchFamily="34" charset="0"/>
                <a:ea typeface="Calibri" panose="020F0502020204030204" pitchFamily="34" charset="0"/>
                <a:cs typeface="Calibri" panose="020F0502020204030204" pitchFamily="34" charset="0"/>
              </a:rPr>
              <a:t> </a:t>
            </a: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conseiller ?</a:t>
            </a: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Les SN de forme orle seront recommandés dans ce cas (dosage &lt; 2 mg sera probablement suffisant)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Explorer ses connaissances et avec sa permission expliquer les dépendances (test de Fagerström = 0 ) Lui proposer d’effectuer le test de Horn qui serait plus adapté pour mettre en valeur les dépendances au tabac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Expliquer les modalités d’usage de SN oraux en fonction de son choix et ses connaissances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3600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N°3</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 D 55 ans fume depuis ses 14 ans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Fumait des cigarettes quotidiennement, environ 15/jour, depuis ses 18 ans.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Souhaite un arrêt complet dès la semaine prochaine à l’aide de patchs qu’il a déjà utilisé il y a un peu plus de dix ans. Mentionne qu’ils « fonctionnaient » bien. Il a repris à fumer après une annonce de licenciement économique et depuis 10 ans fume 4 cigarillos/jour. Il fume le premier en milieu de matinée.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proposer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3554735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N°3</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marL="0" indent="0" algn="just">
              <a:lnSpc>
                <a:spcPct val="115000"/>
              </a:lnSpc>
              <a:spcAft>
                <a:spcPts val="800"/>
              </a:spcAft>
              <a:buNone/>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proposer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kern="1200" dirty="0">
                <a:effectLst/>
                <a:latin typeface="Calibri" panose="020F0502020204030204" pitchFamily="34" charset="0"/>
                <a:ea typeface="+mn-ea"/>
                <a:cs typeface="Calibri" panose="020F0502020204030204" pitchFamily="34" charset="0"/>
              </a:rPr>
              <a:t>Test de Fagerström = 1 (équivalent nombre de cigarettes plutôt 12 à 16) = Attention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1 cigarillo = 3 à 4 cigarettes industrielles (ces chiffres se basent sur des expériences professionnelles)</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1800" kern="1200" dirty="0">
                <a:effectLst/>
                <a:latin typeface="Calibri" panose="020F0502020204030204" pitchFamily="34" charset="0"/>
                <a:ea typeface="+mn-ea"/>
              </a:rPr>
              <a:t>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Patch 10 mg / 16h (n’a pas envie de fumer dans l’heure qui suit le réveil) + SNO forts dosages (plutôt 2 mg si </a:t>
            </a:r>
            <a:r>
              <a:rPr lang="fr-FR" sz="1800" kern="1200" dirty="0" err="1">
                <a:effectLst/>
                <a:latin typeface="Calibri" panose="020F0502020204030204" pitchFamily="34" charset="0"/>
                <a:ea typeface="+mn-ea"/>
              </a:rPr>
              <a:t>cp</a:t>
            </a:r>
            <a:r>
              <a:rPr lang="fr-FR" sz="1800" kern="1200" dirty="0">
                <a:effectLst/>
                <a:latin typeface="Calibri" panose="020F0502020204030204" pitchFamily="34" charset="0"/>
                <a:ea typeface="+mn-ea"/>
              </a:rPr>
              <a:t> et gommes 4 mg) si envies de fumer à certains moments ou augmenter à 15 mg /16h si peu de SNO et signes de sous dosage. Revoir s’il à des connaissances / aux formes orales (il connait déjà le patch) et ajuster si besoin avec sa permission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Si on utilise un patch / 24h il pourra l’ôter la nuit car pas d’envie avant le milieu de la matinée.</a:t>
            </a:r>
            <a:endParaRPr lang="fr-FR" sz="1800" dirty="0">
              <a:effectLst/>
              <a:latin typeface="Times New Roman" panose="02020603050405020304" pitchFamily="18" charset="0"/>
              <a:ea typeface="Times New Roman" panose="02020603050405020304" pitchFamily="18" charset="0"/>
            </a:endParaRPr>
          </a:p>
          <a:p>
            <a:r>
              <a:rPr lang="fr-FR" sz="1800" kern="1200" dirty="0">
                <a:effectLst/>
                <a:latin typeface="Calibri" panose="020F0502020204030204" pitchFamily="34" charset="0"/>
                <a:ea typeface="+mn-ea"/>
              </a:rPr>
              <a:t>Débuter par 14 mg/24h REEVALUER RAPIDEMENT.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118213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A5EAC971-0966-8FDD-2F48-9DCCCF188E7B}"/>
              </a:ext>
            </a:extLst>
          </p:cNvPr>
          <p:cNvSpPr txBox="1">
            <a:spLocks/>
          </p:cNvSpPr>
          <p:nvPr/>
        </p:nvSpPr>
        <p:spPr>
          <a:xfrm>
            <a:off x="0" y="3090193"/>
            <a:ext cx="12192000" cy="6776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7A2553"/>
                </a:solidFill>
                <a:latin typeface="+mn-lt"/>
              </a:rPr>
              <a:t>QUIZ</a:t>
            </a:r>
          </a:p>
        </p:txBody>
      </p:sp>
    </p:spTree>
    <p:extLst>
      <p:ext uri="{BB962C8B-B14F-4D97-AF65-F5344CB8AC3E}">
        <p14:creationId xmlns:p14="http://schemas.microsoft.com/office/powerpoint/2010/main" val="1937127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0AC84B-5C87-6F54-0B42-044ED244B99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partir de quel âge peut-on utiliser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5" name="Espace réservé du contenu 4">
            <a:extLst>
              <a:ext uri="{FF2B5EF4-FFF2-40B4-BE49-F238E27FC236}">
                <a16:creationId xmlns:a16="http://schemas.microsoft.com/office/drawing/2014/main" id="{4302E3A2-8038-B702-52BB-2319738170E9}"/>
              </a:ext>
            </a:extLst>
          </p:cNvPr>
          <p:cNvSpPr>
            <a:spLocks noGrp="1"/>
          </p:cNvSpPr>
          <p:nvPr>
            <p:ph idx="1"/>
          </p:nvPr>
        </p:nvSpPr>
        <p:spPr>
          <a:xfrm>
            <a:off x="1638299" y="1502568"/>
            <a:ext cx="9820275" cy="3852863"/>
          </a:xfrm>
        </p:spPr>
        <p:txBody>
          <a:bodyPr/>
          <a:lstStyle/>
          <a:p>
            <a:pPr>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rPr>
              <a:t>A PARTIR DE 12 ANS</a:t>
            </a:r>
          </a:p>
          <a:p>
            <a:pPr>
              <a:buFont typeface="Wingdings" panose="05000000000000000000" pitchFamily="2" charset="2"/>
              <a:buChar char="q"/>
            </a:pPr>
            <a:endParaRPr lang="fr-FR" sz="1800" dirty="0">
              <a:solidFill>
                <a:srgbClr val="000000"/>
              </a:solidFill>
              <a:effectLst/>
              <a:latin typeface="Calibri" panose="020F0502020204030204" pitchFamily="34" charset="0"/>
              <a:ea typeface="Calibri" panose="020F0502020204030204" pitchFamily="34" charset="0"/>
            </a:endParaRPr>
          </a:p>
          <a:p>
            <a:pPr>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rPr>
              <a:t>A PARTIR DE 15 ANS</a:t>
            </a:r>
          </a:p>
          <a:p>
            <a:pPr marL="0" indent="0">
              <a:buNone/>
            </a:pPr>
            <a:endParaRPr lang="fr-FR" sz="1800" dirty="0">
              <a:solidFill>
                <a:srgbClr val="000000"/>
              </a:solidFill>
              <a:latin typeface="Calibri" panose="020F0502020204030204" pitchFamily="34" charset="0"/>
              <a:ea typeface="Calibri" panose="020F0502020204030204" pitchFamily="34" charset="0"/>
            </a:endParaRPr>
          </a:p>
          <a:p>
            <a:pPr>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rPr>
              <a:t>A PARTIR DE 18 ANS</a:t>
            </a:r>
          </a:p>
          <a:p>
            <a:pPr marL="0" indent="0">
              <a:buNone/>
            </a:pPr>
            <a:endParaRPr lang="fr-FR" sz="1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8154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0AC84B-5C87-6F54-0B42-044ED244B99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partir de quel âge peut-on utiliser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5" name="Espace réservé du contenu 4">
            <a:extLst>
              <a:ext uri="{FF2B5EF4-FFF2-40B4-BE49-F238E27FC236}">
                <a16:creationId xmlns:a16="http://schemas.microsoft.com/office/drawing/2014/main" id="{4302E3A2-8038-B702-52BB-2319738170E9}"/>
              </a:ext>
            </a:extLst>
          </p:cNvPr>
          <p:cNvSpPr>
            <a:spLocks noGrp="1"/>
          </p:cNvSpPr>
          <p:nvPr>
            <p:ph idx="1"/>
          </p:nvPr>
        </p:nvSpPr>
        <p:spPr>
          <a:xfrm>
            <a:off x="838200" y="1435100"/>
            <a:ext cx="10515600" cy="4351338"/>
          </a:xfrm>
        </p:spPr>
        <p:txBody>
          <a:bodyPr/>
          <a:lstStyle/>
          <a:p>
            <a:pPr marL="0" indent="0">
              <a:lnSpc>
                <a:spcPct val="150000"/>
              </a:lnSpc>
              <a:buNone/>
            </a:pPr>
            <a:r>
              <a:rPr lang="fr-FR" sz="1800" dirty="0">
                <a:effectLst/>
                <a:latin typeface="Calibri" panose="020F0502020204030204" pitchFamily="34" charset="0"/>
                <a:ea typeface="Calibri" panose="020F0502020204030204" pitchFamily="34" charset="0"/>
              </a:rPr>
              <a:t>On peut utiliser certains substituts nicotiniques à partir de l’âge de 12 ans ; c’est le cas de certains comprimés sublinguaux. La plupart des substituts nicotiniques peuvent être utilisés à partir de l’âge de 15 ans.</a:t>
            </a:r>
            <a:endParaRPr lang="fr-FR" dirty="0"/>
          </a:p>
        </p:txBody>
      </p:sp>
    </p:spTree>
    <p:extLst>
      <p:ext uri="{BB962C8B-B14F-4D97-AF65-F5344CB8AC3E}">
        <p14:creationId xmlns:p14="http://schemas.microsoft.com/office/powerpoint/2010/main" val="428607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9B38-9A03-A63B-9AC5-DC6AEBD6204A}"/>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Est-il dangereux de fumer une cigarette avec un patch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D836232-F40C-D383-83CE-B9E021C96C70}"/>
              </a:ext>
            </a:extLst>
          </p:cNvPr>
          <p:cNvSpPr>
            <a:spLocks noGrp="1"/>
          </p:cNvSpPr>
          <p:nvPr>
            <p:ph idx="1"/>
          </p:nvPr>
        </p:nvSpPr>
        <p:spPr>
          <a:xfrm>
            <a:off x="1343025" y="1368425"/>
            <a:ext cx="10515600" cy="4351338"/>
          </a:xfrm>
        </p:spPr>
        <p:txBody>
          <a:bodyPr/>
          <a:lstStyle/>
          <a:p>
            <a:pPr marL="361950" indent="-361950">
              <a:buFont typeface="Wingdings" panose="05000000000000000000" pitchFamily="2" charset="2"/>
              <a:buChar char="q"/>
            </a:pPr>
            <a:r>
              <a:rPr lang="fr-FR" sz="1800" dirty="0">
                <a:solidFill>
                  <a:srgbClr val="000000"/>
                </a:solidFill>
              </a:rPr>
              <a:t>OUI </a:t>
            </a:r>
          </a:p>
          <a:p>
            <a:pPr marL="361950" indent="-361950">
              <a:buFont typeface="Wingdings" panose="05000000000000000000" pitchFamily="2" charset="2"/>
              <a:buChar char="q"/>
            </a:pPr>
            <a:endParaRPr lang="fr-FR" sz="1800" dirty="0">
              <a:solidFill>
                <a:srgbClr val="000000"/>
              </a:solidFill>
            </a:endParaRPr>
          </a:p>
          <a:p>
            <a:pPr marL="361950" indent="-361950">
              <a:buFont typeface="Wingdings" panose="05000000000000000000" pitchFamily="2" charset="2"/>
              <a:buChar char="q"/>
            </a:pPr>
            <a:r>
              <a:rPr lang="fr-FR" sz="1800" dirty="0">
                <a:solidFill>
                  <a:srgbClr val="000000"/>
                </a:solidFill>
              </a:rPr>
              <a:t>NON</a:t>
            </a:r>
          </a:p>
          <a:p>
            <a:endParaRPr lang="fr-FR" dirty="0">
              <a:solidFill>
                <a:srgbClr val="000000"/>
              </a:solidFill>
            </a:endParaRPr>
          </a:p>
        </p:txBody>
      </p:sp>
    </p:spTree>
    <p:extLst>
      <p:ext uri="{BB962C8B-B14F-4D97-AF65-F5344CB8AC3E}">
        <p14:creationId xmlns:p14="http://schemas.microsoft.com/office/powerpoint/2010/main" val="1799546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9B38-9A03-A63B-9AC5-DC6AEBD6204A}"/>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Est-il dangereux de fumer une cigarette avec un patch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D836232-F40C-D383-83CE-B9E021C96C70}"/>
              </a:ext>
            </a:extLst>
          </p:cNvPr>
          <p:cNvSpPr>
            <a:spLocks noGrp="1"/>
          </p:cNvSpPr>
          <p:nvPr>
            <p:ph idx="1"/>
          </p:nvPr>
        </p:nvSpPr>
        <p:spPr/>
        <p:txBody>
          <a:bodyPr/>
          <a:lstStyle/>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Fumer une cigarette avec un patch est possible et n’est pas dangereux.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Cela peut signifier que le dosage de nicotine prescrit est insuffisant, le traitement sera à réévaluer.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Il s’agit peut-être d’un autre aspect de la dépendance qui doit être pris en compte (psychologique, comportemental…)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Cela peut être prévu dans le cadre d’un objectif de réduction de consommation.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737584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FE193-321C-82E0-6191-75B9CBEBBDC7}"/>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 déceler et corriger un surdosage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B99AB4F-D05F-3D8A-2FE5-19C2DA531903}"/>
              </a:ext>
            </a:extLst>
          </p:cNvPr>
          <p:cNvSpPr>
            <a:spLocks noGrp="1"/>
          </p:cNvSpPr>
          <p:nvPr>
            <p:ph idx="1"/>
          </p:nvPr>
        </p:nvSpPr>
        <p:spPr>
          <a:xfrm>
            <a:off x="838200" y="942181"/>
            <a:ext cx="10515600" cy="4351338"/>
          </a:xfrm>
        </p:spPr>
        <p:txBody>
          <a:bodyPr/>
          <a:lstStyle/>
          <a:p>
            <a:pPr marL="0" indent="0">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signes de surdosage sont :</a:t>
            </a:r>
          </a:p>
          <a:p>
            <a:pPr marL="0" indent="0">
              <a:buNone/>
            </a:pP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céphalées,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palpitations,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infarctus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nausées,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troubles du sommeil,</a:t>
            </a:r>
          </a:p>
          <a:p>
            <a:pPr lvl="1" indent="-323850">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cs typeface="Calibri" panose="020F0502020204030204" pitchFamily="34" charset="0"/>
              </a:rPr>
              <a:t>hallucinations</a:t>
            </a: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excitation,</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vertiges, </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impression d’avoir trop fumé …. </a:t>
            </a:r>
          </a:p>
          <a:p>
            <a:endParaRPr lang="fr-FR" dirty="0">
              <a:solidFill>
                <a:srgbClr val="000000"/>
              </a:solidFill>
            </a:endParaRPr>
          </a:p>
        </p:txBody>
      </p:sp>
    </p:spTree>
    <p:extLst>
      <p:ext uri="{BB962C8B-B14F-4D97-AF65-F5344CB8AC3E}">
        <p14:creationId xmlns:p14="http://schemas.microsoft.com/office/powerpoint/2010/main" val="141568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1CA437-25A3-F35C-64E0-B9E782449C8D}"/>
              </a:ext>
            </a:extLst>
          </p:cNvPr>
          <p:cNvSpPr>
            <a:spLocks noGrp="1"/>
          </p:cNvSpPr>
          <p:nvPr>
            <p:ph idx="1"/>
          </p:nvPr>
        </p:nvSpPr>
        <p:spPr>
          <a:xfrm>
            <a:off x="838199" y="1825625"/>
            <a:ext cx="10992439" cy="4351338"/>
          </a:xfrm>
        </p:spPr>
        <p:txBody>
          <a:bodyPr/>
          <a:lstStyle/>
          <a:p>
            <a:pPr algn="just">
              <a:lnSpc>
                <a:spcPct val="115000"/>
              </a:lnSpc>
              <a:spcAft>
                <a:spcPts val="800"/>
              </a:spcAft>
              <a:buFont typeface="Wingdings" panose="05000000000000000000" pitchFamily="2" charset="2"/>
              <a:buChar char="Ø"/>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Loi n° 2016-41 du 26 janvier 2016 de modernisation de notre système de santé</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autorise, en plus des médecins et des sage-femmes, les médecins du travail, les chirurgiens-dentistes, les infirmiers(ères) et les masseurs-kinésithérapeutes à prescrire les traitements nicotiniques de substitution.</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sage-femmes ont bénéficié d'un élargissement de leurs droits de prescription à l'entourage de la femme enceinte ou accouchée.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
        <p:nvSpPr>
          <p:cNvPr id="4" name="Titre 1">
            <a:extLst>
              <a:ext uri="{FF2B5EF4-FFF2-40B4-BE49-F238E27FC236}">
                <a16:creationId xmlns:a16="http://schemas.microsoft.com/office/drawing/2014/main" id="{7490D085-630C-2C9E-2917-57485DCE367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La législation</a:t>
            </a:r>
          </a:p>
        </p:txBody>
      </p:sp>
      <p:sp>
        <p:nvSpPr>
          <p:cNvPr id="5" name="Titre 6">
            <a:extLst>
              <a:ext uri="{FF2B5EF4-FFF2-40B4-BE49-F238E27FC236}">
                <a16:creationId xmlns:a16="http://schemas.microsoft.com/office/drawing/2014/main" id="{B876EA41-F29C-39FD-591C-C9649C75A17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Tree>
    <p:extLst>
      <p:ext uri="{BB962C8B-B14F-4D97-AF65-F5344CB8AC3E}">
        <p14:creationId xmlns:p14="http://schemas.microsoft.com/office/powerpoint/2010/main" val="22833446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FE193-321C-82E0-6191-75B9CBEBBDC7}"/>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 déceler et corriger un surdosage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B99AB4F-D05F-3D8A-2FE5-19C2DA531903}"/>
              </a:ext>
            </a:extLst>
          </p:cNvPr>
          <p:cNvSpPr>
            <a:spLocks noGrp="1"/>
          </p:cNvSpPr>
          <p:nvPr>
            <p:ph idx="1"/>
          </p:nvPr>
        </p:nvSpPr>
        <p:spPr>
          <a:xfrm>
            <a:off x="838200" y="1168400"/>
            <a:ext cx="10515600" cy="4351338"/>
          </a:xfrm>
        </p:spPr>
        <p:txBody>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Les signes de surdosage sont rares et faciles à reconnaître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céphalées,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palpitations,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nausées,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troubles du sommeil,</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excitation,</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vertiges,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impression d’avoir trop fumé ….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il suffit de décoller le patch pendant quelques heures ou d’espacer la prise de substituts nicotiniques oraux pour diminuer le taux de nicotine et tout rentre dans l’ordre rapidement.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728209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F5F8A-33EF-67BF-ED86-811244911C61}"/>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a-t-il des contre-indications à l’utilisation des substituts nicotiniques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b="1" dirty="0">
              <a:solidFill>
                <a:srgbClr val="000000"/>
              </a:solidFill>
            </a:endParaRPr>
          </a:p>
        </p:txBody>
      </p:sp>
      <p:sp>
        <p:nvSpPr>
          <p:cNvPr id="3" name="Espace réservé du contenu 2">
            <a:extLst>
              <a:ext uri="{FF2B5EF4-FFF2-40B4-BE49-F238E27FC236}">
                <a16:creationId xmlns:a16="http://schemas.microsoft.com/office/drawing/2014/main" id="{B228AF34-BFBF-7E95-239C-2625EA7B08A7}"/>
              </a:ext>
            </a:extLst>
          </p:cNvPr>
          <p:cNvSpPr>
            <a:spLocks noGrp="1"/>
          </p:cNvSpPr>
          <p:nvPr>
            <p:ph idx="1"/>
          </p:nvPr>
        </p:nvSpPr>
        <p:spPr>
          <a:xfrm>
            <a:off x="1323975" y="1339850"/>
            <a:ext cx="10515600" cy="4351338"/>
          </a:xfrm>
        </p:spPr>
        <p:txBody>
          <a:bodyPr>
            <a:normAutofit/>
          </a:bodyPr>
          <a:lstStyle/>
          <a:p>
            <a:pPr marL="361950" indent="-361950">
              <a:buFont typeface="Wingdings" panose="05000000000000000000" pitchFamily="2" charset="2"/>
              <a:buChar char="q"/>
            </a:pPr>
            <a:r>
              <a:rPr lang="fr-FR" sz="1800" dirty="0">
                <a:solidFill>
                  <a:srgbClr val="000000"/>
                </a:solidFill>
              </a:rPr>
              <a:t>OUI</a:t>
            </a:r>
          </a:p>
          <a:p>
            <a:pPr marL="361950" indent="-361950">
              <a:buFont typeface="Wingdings" panose="05000000000000000000" pitchFamily="2" charset="2"/>
              <a:buChar char="q"/>
            </a:pPr>
            <a:r>
              <a:rPr lang="fr-FR" sz="1800" dirty="0">
                <a:solidFill>
                  <a:srgbClr val="000000"/>
                </a:solidFill>
              </a:rPr>
              <a:t>NON</a:t>
            </a:r>
          </a:p>
        </p:txBody>
      </p:sp>
    </p:spTree>
    <p:extLst>
      <p:ext uri="{BB962C8B-B14F-4D97-AF65-F5344CB8AC3E}">
        <p14:creationId xmlns:p14="http://schemas.microsoft.com/office/powerpoint/2010/main" val="6842112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F5F8A-33EF-67BF-ED86-811244911C61}"/>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a-t-il des contre-indications à l’utilisation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B228AF34-BFBF-7E95-239C-2625EA7B08A7}"/>
              </a:ext>
            </a:extLst>
          </p:cNvPr>
          <p:cNvSpPr>
            <a:spLocks noGrp="1"/>
          </p:cNvSpPr>
          <p:nvPr>
            <p:ph idx="1"/>
          </p:nvPr>
        </p:nvSpPr>
        <p:spPr/>
        <p:txBody>
          <a:bodyPr>
            <a:normAutofit/>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Il n’y a pas de contre-indication à l’utilisation des substituts nicotiniques chez les fumeurs dépendants qui souhaitent arrêter de fumer.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fr-FR" sz="1800" dirty="0"/>
          </a:p>
        </p:txBody>
      </p:sp>
    </p:spTree>
    <p:extLst>
      <p:ext uri="{BB962C8B-B14F-4D97-AF65-F5344CB8AC3E}">
        <p14:creationId xmlns:p14="http://schemas.microsoft.com/office/powerpoint/2010/main" val="2170216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27B29-5F92-6348-92FE-30C96FB1EE3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Faut-il garder le patch la nuit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6" name="Espace réservé du contenu 2">
            <a:extLst>
              <a:ext uri="{FF2B5EF4-FFF2-40B4-BE49-F238E27FC236}">
                <a16:creationId xmlns:a16="http://schemas.microsoft.com/office/drawing/2014/main" id="{9A699087-F452-9FED-24BC-82339F1835B1}"/>
              </a:ext>
            </a:extLst>
          </p:cNvPr>
          <p:cNvSpPr>
            <a:spLocks noGrp="1"/>
          </p:cNvSpPr>
          <p:nvPr>
            <p:ph idx="1"/>
          </p:nvPr>
        </p:nvSpPr>
        <p:spPr>
          <a:xfrm>
            <a:off x="1323975" y="1339850"/>
            <a:ext cx="10515600" cy="4351338"/>
          </a:xfrm>
        </p:spPr>
        <p:txBody>
          <a:bodyPr>
            <a:normAutofit/>
          </a:bodyPr>
          <a:lstStyle/>
          <a:p>
            <a:pPr marL="361950" indent="-361950">
              <a:buFont typeface="Wingdings" panose="05000000000000000000" pitchFamily="2" charset="2"/>
              <a:buChar char="q"/>
            </a:pPr>
            <a:r>
              <a:rPr lang="fr-FR" sz="1800" dirty="0">
                <a:solidFill>
                  <a:srgbClr val="000000"/>
                </a:solidFill>
              </a:rPr>
              <a:t>OUI</a:t>
            </a:r>
          </a:p>
          <a:p>
            <a:pPr marL="361950" indent="-361950">
              <a:buFont typeface="Wingdings" panose="05000000000000000000" pitchFamily="2" charset="2"/>
              <a:buChar char="q"/>
            </a:pPr>
            <a:r>
              <a:rPr lang="fr-FR" sz="1800" dirty="0">
                <a:solidFill>
                  <a:srgbClr val="000000"/>
                </a:solidFill>
              </a:rPr>
              <a:t>NON</a:t>
            </a:r>
          </a:p>
        </p:txBody>
      </p:sp>
    </p:spTree>
    <p:extLst>
      <p:ext uri="{BB962C8B-B14F-4D97-AF65-F5344CB8AC3E}">
        <p14:creationId xmlns:p14="http://schemas.microsoft.com/office/powerpoint/2010/main" val="27577161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27B29-5F92-6348-92FE-30C96FB1EE3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Faut-il garder le patch la nuit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C2831E7C-D904-A9A5-51EC-E21996385600}"/>
              </a:ext>
            </a:extLst>
          </p:cNvPr>
          <p:cNvSpPr>
            <a:spLocks noGrp="1"/>
          </p:cNvSpPr>
          <p:nvPr>
            <p:ph idx="1"/>
          </p:nvPr>
        </p:nvSpPr>
        <p:spPr/>
        <p:txBody>
          <a:bodyPr>
            <a:normAutofit/>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Si le patient pense à sa 1ere cigarette peu de temps (moins d’une heure) après le réveil, c’est qu’il est très dépendant à la nicotine.</a:t>
            </a:r>
          </a:p>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Lui conseiller alors de conserver le patch la nuit.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p>
        </p:txBody>
      </p:sp>
    </p:spTree>
    <p:extLst>
      <p:ext uri="{BB962C8B-B14F-4D97-AF65-F5344CB8AC3E}">
        <p14:creationId xmlns:p14="http://schemas.microsoft.com/office/powerpoint/2010/main" val="38378069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772C3-1BFF-15C9-7CC4-4EFB51AB99B5}"/>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Quelle est l’utilité de mettre un patch si on continue de fumer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1CB83609-EBE3-40F7-4D28-900AEBC8246A}"/>
              </a:ext>
            </a:extLst>
          </p:cNvPr>
          <p:cNvSpPr>
            <a:spLocks noGrp="1"/>
          </p:cNvSpPr>
          <p:nvPr>
            <p:ph idx="1"/>
          </p:nvPr>
        </p:nvSpPr>
        <p:spPr>
          <a:xfrm>
            <a:off x="1143000" y="1444625"/>
            <a:ext cx="10515600" cy="4351338"/>
          </a:xfrm>
        </p:spPr>
        <p:txBody>
          <a:bodyPr/>
          <a:lstStyle/>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C’est complètement inutile</a:t>
            </a:r>
          </a:p>
          <a:p>
            <a:pPr marL="361950" indent="-361950">
              <a:buFont typeface="Wingdings" panose="05000000000000000000" pitchFamily="2" charset="2"/>
              <a:buChar char="q"/>
            </a:pP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Cela permet d’éviter le manque lorsque la personne réduit sa consommation de tabac</a:t>
            </a:r>
          </a:p>
          <a:p>
            <a:pPr marL="361950" indent="-361950">
              <a:buFont typeface="Wingdings" panose="05000000000000000000" pitchFamily="2" charset="2"/>
              <a:buChar char="q"/>
            </a:pPr>
            <a:endParaRPr lang="fr-F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Cela permet de moins "tirer« moins fort sur ses cigarettes pour obtenir sa dose de nicotine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40654184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772C3-1BFF-15C9-7CC4-4EFB51AB99B5}"/>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Quelle est l’utilité de mettre un patch si on continue de fumer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1CB83609-EBE3-40F7-4D28-900AEBC8246A}"/>
              </a:ext>
            </a:extLst>
          </p:cNvPr>
          <p:cNvSpPr>
            <a:spLocks noGrp="1"/>
          </p:cNvSpPr>
          <p:nvPr>
            <p:ph idx="1"/>
          </p:nvPr>
        </p:nvSpPr>
        <p:spPr>
          <a:xfrm>
            <a:off x="838200" y="1482725"/>
            <a:ext cx="10515600" cy="4351338"/>
          </a:xfrm>
        </p:spPr>
        <p:txBody>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Cela permet d’éviter le manque lorsque la personne réduit sa consommation de tabac. : En effet le patch permet une diffusion lente de la nicotine (pénétration de celle-ci par d’autres voies qu’inhalée n’entrainant pas de dépendance : Pas d’apport rapide et intense comme avec la nicotine fumée (7 secondes pour arriver au cerveau).</a:t>
            </a:r>
          </a:p>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Cela permet aussi par un phénomène d'auto-titration de moins "tirer" sur ses cigarettes pour obtenir sa dose de nicotine (réduction des risques).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0373203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AF902-47AC-D202-4BE4-C13253BCBBA7}"/>
              </a:ext>
            </a:extLst>
          </p:cNvPr>
          <p:cNvSpPr>
            <a:spLocks noGrp="1"/>
          </p:cNvSpPr>
          <p:nvPr>
            <p:ph type="title"/>
          </p:nvPr>
        </p:nvSpPr>
        <p:spPr>
          <a:xfrm>
            <a:off x="0" y="2899133"/>
            <a:ext cx="12192000" cy="809625"/>
          </a:xfrm>
        </p:spPr>
        <p:txBody>
          <a:bodyPr>
            <a:normAutofit/>
          </a:bodyPr>
          <a:lstStyle/>
          <a:p>
            <a:r>
              <a:rPr lang="fr-FR" sz="3200" b="1" dirty="0">
                <a:latin typeface="+mn-lt"/>
              </a:rPr>
              <a:t>QUIZ</a:t>
            </a:r>
            <a:endParaRPr lang="fr-FR" sz="3200" b="1" dirty="0">
              <a:solidFill>
                <a:srgbClr val="FF0000"/>
              </a:solidFill>
              <a:latin typeface="+mn-lt"/>
            </a:endParaRPr>
          </a:p>
        </p:txBody>
      </p:sp>
      <p:sp>
        <p:nvSpPr>
          <p:cNvPr id="3" name="Espace réservé du texte 2">
            <a:extLst>
              <a:ext uri="{FF2B5EF4-FFF2-40B4-BE49-F238E27FC236}">
                <a16:creationId xmlns:a16="http://schemas.microsoft.com/office/drawing/2014/main" id="{DADE5545-5991-FBAF-9B8E-187975F763ED}"/>
              </a:ext>
            </a:extLst>
          </p:cNvPr>
          <p:cNvSpPr>
            <a:spLocks noGrp="1"/>
          </p:cNvSpPr>
          <p:nvPr>
            <p:ph type="body" idx="1"/>
          </p:nvPr>
        </p:nvSpPr>
        <p:spPr/>
        <p:txBody>
          <a:bodyPr/>
          <a:lstStyle/>
          <a:p>
            <a:endParaRPr lang="fr-FR"/>
          </a:p>
        </p:txBody>
      </p:sp>
      <p:pic>
        <p:nvPicPr>
          <p:cNvPr id="4" name="Espace réservé pour une image  5" descr="Window">
            <a:extLst>
              <a:ext uri="{FF2B5EF4-FFF2-40B4-BE49-F238E27FC236}">
                <a16:creationId xmlns:a16="http://schemas.microsoft.com/office/drawing/2014/main" id="{A8EE321E-8F51-28E4-7B2F-3D0137AE4EED}"/>
              </a:ext>
            </a:extLst>
          </p:cNvPr>
          <p:cNvPicPr>
            <a:picLocks noChangeAspect="1"/>
          </p:cNvPicPr>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2246937" y="2935351"/>
            <a:ext cx="808947" cy="808947"/>
          </a:xfrm>
          <a:prstGeom prst="rect">
            <a:avLst/>
          </a:prstGeom>
        </p:spPr>
      </p:pic>
      <p:pic>
        <p:nvPicPr>
          <p:cNvPr id="5" name="Espace réservé pour une image  5" descr="Window">
            <a:extLst>
              <a:ext uri="{FF2B5EF4-FFF2-40B4-BE49-F238E27FC236}">
                <a16:creationId xmlns:a16="http://schemas.microsoft.com/office/drawing/2014/main" id="{50FC564F-1AF4-012F-1F7E-1AA6C1748EF3}"/>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1217186" y="2934673"/>
            <a:ext cx="834926" cy="809625"/>
          </a:xfrm>
          <a:prstGeom prst="rect">
            <a:avLst/>
          </a:prstGeom>
        </p:spPr>
      </p:pic>
    </p:spTree>
    <p:extLst>
      <p:ext uri="{BB962C8B-B14F-4D97-AF65-F5344CB8AC3E}">
        <p14:creationId xmlns:p14="http://schemas.microsoft.com/office/powerpoint/2010/main" val="891531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3100" dirty="0">
                <a:solidFill>
                  <a:srgbClr val="000000"/>
                </a:solidFill>
                <a:latin typeface="+mn-lt"/>
              </a:rPr>
              <a:t>Les symptômes de sevrage peuvent être plus sévères chez les patients atteints de troubles psychiatriques</a:t>
            </a: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2474480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latin typeface="+mn-lt"/>
              </a:rPr>
              <a:t>Les symptômes de sevrage peuvent être plus sévères chez les patients atteints de troubles psychiatriques</a:t>
            </a:r>
            <a:endParaRPr lang="en-US" sz="2800" dirty="0">
              <a:solidFill>
                <a:srgbClr val="000000"/>
              </a:solidFill>
              <a:latin typeface="+mn-lt"/>
            </a:endParaRPr>
          </a:p>
        </p:txBody>
      </p:sp>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2"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5343943" y="2628729"/>
            <a:ext cx="1297858" cy="1258529"/>
          </a:xfrm>
          <a:prstGeom prst="rect">
            <a:avLst/>
          </a:prstGeom>
        </p:spPr>
      </p:pic>
      <p:sp>
        <p:nvSpPr>
          <p:cNvPr id="2" name="ZoneTexte 1">
            <a:extLst>
              <a:ext uri="{FF2B5EF4-FFF2-40B4-BE49-F238E27FC236}">
                <a16:creationId xmlns:a16="http://schemas.microsoft.com/office/drawing/2014/main" id="{8CB7EDC7-5412-4926-EE85-793761C510A7}"/>
              </a:ext>
            </a:extLst>
          </p:cNvPr>
          <p:cNvSpPr txBox="1"/>
          <p:nvPr/>
        </p:nvSpPr>
        <p:spPr>
          <a:xfrm>
            <a:off x="1253765" y="5150498"/>
            <a:ext cx="9429786" cy="1347805"/>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prévalence du tabagisme est plus élevée dans certains troubles psychiatriques et le taux de tabagisme augmente avec la sévérité de la pathologie. Les personnes atteintes de troubles psychiatriques fument significativement plus, présentent un degré de dépendance accru et sont ainsi davantage exposées aux risques et dommages associés au tabagisme.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349972"/>
      </p:ext>
    </p:extLst>
  </p:cSld>
  <p:clrMapOvr>
    <a:masterClrMapping/>
  </p:clrMapOvr>
</p:sld>
</file>

<file path=ppt/theme/theme1.xml><?xml version="1.0" encoding="utf-8"?>
<a:theme xmlns:a="http://schemas.openxmlformats.org/drawingml/2006/main" name="ThemeSRAE-Addicto">
  <a:themeElements>
    <a:clrScheme name="SRAE-Addicto">
      <a:dk1>
        <a:srgbClr val="6F1950"/>
      </a:dk1>
      <a:lt1>
        <a:srgbClr val="FFFFFF"/>
      </a:lt1>
      <a:dk2>
        <a:srgbClr val="626362"/>
      </a:dk2>
      <a:lt2>
        <a:srgbClr val="5C5C2C"/>
      </a:lt2>
      <a:accent1>
        <a:srgbClr val="9B973A"/>
      </a:accent1>
      <a:accent2>
        <a:srgbClr val="767776"/>
      </a:accent2>
      <a:accent3>
        <a:srgbClr val="DF5593"/>
      </a:accent3>
      <a:accent4>
        <a:srgbClr val="B8D137"/>
      </a:accent4>
      <a:accent5>
        <a:srgbClr val="2E3117"/>
      </a:accent5>
      <a:accent6>
        <a:srgbClr val="807E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RAE-Addicto" id="{E1DAD1A1-722F-F547-AA39-4C4171774C8B}" vid="{372F1029-E3E2-6040-92C3-DEA8AF4AF00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8422</Words>
  <Application>Microsoft Office PowerPoint</Application>
  <PresentationFormat>Grand écran</PresentationFormat>
  <Paragraphs>898</Paragraphs>
  <Slides>105</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105</vt:i4>
      </vt:variant>
    </vt:vector>
  </HeadingPairs>
  <TitlesOfParts>
    <vt:vector size="115" baseType="lpstr">
      <vt:lpstr>Agency FB</vt:lpstr>
      <vt:lpstr>Arial</vt:lpstr>
      <vt:lpstr>Arial Narrow</vt:lpstr>
      <vt:lpstr>Calibri</vt:lpstr>
      <vt:lpstr>Calibri Light</vt:lpstr>
      <vt:lpstr>Symbol</vt:lpstr>
      <vt:lpstr>Times New Roman</vt:lpstr>
      <vt:lpstr>Verdana</vt:lpstr>
      <vt:lpstr>Wingdings</vt:lpstr>
      <vt:lpstr>ThemeSRAE-Addicto</vt:lpstr>
      <vt:lpstr>Prescription de substituts nicotiniques</vt:lpstr>
      <vt:lpstr>Module 1 : Contexte</vt:lpstr>
      <vt:lpstr>Présentation PowerPoint</vt:lpstr>
      <vt:lpstr>Présentation PowerPoint</vt:lpstr>
      <vt:lpstr>Données épidémiologiques</vt:lpstr>
      <vt:lpstr>Présentation PowerPoint</vt:lpstr>
      <vt:lpstr>Présentation PowerPoint</vt:lpstr>
      <vt:lpstr>Présentation PowerPoint</vt:lpstr>
      <vt:lpstr>Présentation PowerPoint</vt:lpstr>
      <vt:lpstr>Module 2 : Le mécanisme des addictions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Module 3 : La posture professionnelle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Module 4 : La prescription des substituts nicotiniques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PRATIQUE N°1</vt:lpstr>
      <vt:lpstr>CAS PRATIQUE N°1</vt:lpstr>
      <vt:lpstr>CAS PRATIQUE N°2</vt:lpstr>
      <vt:lpstr>CAS PRATIQUE N°2</vt:lpstr>
      <vt:lpstr>CAS PRATIQUE N°3</vt:lpstr>
      <vt:lpstr>CAS PRATIQUE N°3</vt:lpstr>
      <vt:lpstr>Présentation PowerPoint</vt:lpstr>
      <vt:lpstr>À partir de quel âge peut-on utiliser des substituts nicotiniques ? </vt:lpstr>
      <vt:lpstr>À partir de quel âge peut-on utiliser des substituts nicotiniques ? </vt:lpstr>
      <vt:lpstr>  Est-il dangereux de fumer une cigarette avec un patch ? </vt:lpstr>
      <vt:lpstr>  Est-il dangereux de fumer une cigarette avec un patch ? </vt:lpstr>
      <vt:lpstr>Comment déceler et corriger un surdosage ? </vt:lpstr>
      <vt:lpstr>Comment déceler et corriger un surdosage ? </vt:lpstr>
      <vt:lpstr>  Y a-t-il des contre-indications à l’utilisation des substituts nicotiniques ? </vt:lpstr>
      <vt:lpstr>  Y a-t-il des contre-indications à l’utilisation des substituts nicotiniques ? </vt:lpstr>
      <vt:lpstr>Faut-il garder le patch la nuit ? </vt:lpstr>
      <vt:lpstr>Faut-il garder le patch la nuit ? </vt:lpstr>
      <vt:lpstr>Quelle est l’utilité de mettre un patch si on continue de fumer ? </vt:lpstr>
      <vt:lpstr>Quelle est l’utilité de mettre un patch si on continue de fumer ? </vt:lpstr>
      <vt:lpstr>QUIZ</vt:lpstr>
      <vt:lpstr>Les symptômes de sevrage peuvent être plus sévères chez les patients atteints de troubles psychiatriques</vt:lpstr>
      <vt:lpstr>Les symptômes de sevrage peuvent être plus sévères chez les patients atteints de troubles psychiatriques</vt:lpstr>
      <vt:lpstr>La dépendance physique s’évalue grâce au test de Horn </vt:lpstr>
      <vt:lpstr>La dépendance physique s’évalue grâce au test de Horn </vt:lpstr>
      <vt:lpstr>Il est déconseillé de fumer avec un patch </vt:lpstr>
      <vt:lpstr>Il est déconseillé de fumer avec un patch </vt:lpstr>
      <vt:lpstr>Le fumeur élimine plus rapidement la caféine ? </vt:lpstr>
      <vt:lpstr>Le fumeur élimine plus rapidement la caféine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de substituts nicotiniques</dc:title>
  <dc:creator>Fabienne You</dc:creator>
  <cp:lastModifiedBy>Fabienne You</cp:lastModifiedBy>
  <cp:revision>112</cp:revision>
  <dcterms:created xsi:type="dcterms:W3CDTF">2022-07-19T11:51:39Z</dcterms:created>
  <dcterms:modified xsi:type="dcterms:W3CDTF">2022-10-26T15:15:39Z</dcterms:modified>
</cp:coreProperties>
</file>